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omments/comment1.xml" ContentType="application/vnd.openxmlformats-officedocument.presentationml.comment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7"/>
  </p:notesMasterIdLst>
  <p:sldIdLst>
    <p:sldId id="397" r:id="rId2"/>
    <p:sldId id="398" r:id="rId3"/>
    <p:sldId id="315" r:id="rId4"/>
    <p:sldId id="399" r:id="rId5"/>
    <p:sldId id="400" r:id="rId6"/>
    <p:sldId id="401" r:id="rId7"/>
    <p:sldId id="402" r:id="rId8"/>
    <p:sldId id="403" r:id="rId9"/>
    <p:sldId id="387" r:id="rId10"/>
    <p:sldId id="405" r:id="rId11"/>
    <p:sldId id="406" r:id="rId12"/>
    <p:sldId id="407" r:id="rId13"/>
    <p:sldId id="408" r:id="rId14"/>
    <p:sldId id="410" r:id="rId15"/>
    <p:sldId id="411" r:id="rId16"/>
    <p:sldId id="412" r:id="rId17"/>
    <p:sldId id="359" r:id="rId18"/>
    <p:sldId id="371" r:id="rId19"/>
    <p:sldId id="372" r:id="rId20"/>
    <p:sldId id="375" r:id="rId21"/>
    <p:sldId id="376" r:id="rId22"/>
    <p:sldId id="393" r:id="rId23"/>
    <p:sldId id="394" r:id="rId24"/>
    <p:sldId id="395" r:id="rId25"/>
    <p:sldId id="396" r:id="rId26"/>
    <p:sldId id="378" r:id="rId27"/>
    <p:sldId id="379" r:id="rId28"/>
    <p:sldId id="380" r:id="rId29"/>
    <p:sldId id="383" r:id="rId30"/>
    <p:sldId id="374" r:id="rId31"/>
    <p:sldId id="381" r:id="rId32"/>
    <p:sldId id="382" r:id="rId33"/>
    <p:sldId id="373" r:id="rId34"/>
    <p:sldId id="414" r:id="rId35"/>
    <p:sldId id="413" r:id="rId36"/>
  </p:sldIdLst>
  <p:sldSz cx="12192000" cy="6858000"/>
  <p:notesSz cx="6858000" cy="9144000"/>
  <p:embeddedFontLst>
    <p:embeddedFont>
      <p:font typeface="MS PGothic" panose="020B0600070205080204" pitchFamily="34" charset="-128"/>
      <p:regular r:id="rId38"/>
    </p:embeddedFont>
    <p:embeddedFont>
      <p:font typeface="Microsoft JhengHei" panose="020B0604030504040204" pitchFamily="34" charset="-120"/>
      <p:regular r:id="rId39"/>
      <p:bold r:id="rId40"/>
    </p:embeddedFont>
    <p:embeddedFont>
      <p:font typeface="微软雅黑" panose="020B0503020204020204" pitchFamily="34" charset="-122"/>
      <p:regular r:id="rId41"/>
      <p:bold r:id="rId42"/>
    </p:embeddedFont>
    <p:embeddedFont>
      <p:font typeface="Calibri Light" panose="020F0302020204030204" pitchFamily="34" charset="0"/>
      <p:regular r:id="rId43"/>
      <p:italic r:id="rId44"/>
    </p:embeddedFont>
    <p:embeddedFont>
      <p:font typeface="Calibri" panose="020F0502020204030204" pitchFamily="34" charset="0"/>
      <p:regular r:id="rId45"/>
      <p:bold r:id="rId46"/>
      <p:italic r:id="rId47"/>
      <p:boldItalic r:id="rId48"/>
    </p:embeddedFont>
    <p:embeddedFont>
      <p:font typeface="等线" panose="02010600030101010101" pitchFamily="2" charset="-122"/>
      <p:regular r:id="rId49"/>
      <p:bold r:id="rId50"/>
    </p:embeddedFont>
  </p:embeddedFont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姚凯" initials="姚凯" lastIdx="1" clrIdx="0">
    <p:extLst>
      <p:ext uri="{19B8F6BF-5375-455C-9EA6-DF929625EA0E}">
        <p15:presenceInfo xmlns:p15="http://schemas.microsoft.com/office/powerpoint/2012/main" userId="姚凯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6092"/>
    <a:srgbClr val="CC0066"/>
    <a:srgbClr val="CCFF66"/>
    <a:srgbClr val="99CC00"/>
    <a:srgbClr val="CCFF99"/>
    <a:srgbClr val="99FF99"/>
    <a:srgbClr val="A3B61E"/>
    <a:srgbClr val="C00000"/>
    <a:srgbClr val="FF0066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7" autoAdjust="0"/>
    <p:restoredTop sz="58070" autoAdjust="0"/>
  </p:normalViewPr>
  <p:slideViewPr>
    <p:cSldViewPr snapToGrid="0">
      <p:cViewPr varScale="1">
        <p:scale>
          <a:sx n="66" d="100"/>
          <a:sy n="66" d="100"/>
        </p:scale>
        <p:origin x="66" y="5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01-12T22:10:53.399" idx="1">
    <p:pos x="10" y="10"/>
    <p:text>也可通过第三方登录</p:text>
    <p:extLst>
      <p:ext uri="{C676402C-5697-4E1C-873F-D02D1690AC5C}">
        <p15:threadingInfo xmlns:p15="http://schemas.microsoft.com/office/powerpoint/2012/main" timeZoneBias="-480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fld id="{7CC28D2E-9B70-4631-A6DF-B7B6DD457FC7}" type="datetimeFigureOut">
              <a:rPr lang="zh-CN" altLang="en-US"/>
              <a:pPr>
                <a:defRPr/>
              </a:pPr>
              <a:t>2017/1/12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fld id="{53CC675E-4F04-4699-B3A0-B121A190B26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8753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fld id="{9FD84ABA-923B-4CF8-A41E-FD8A1177A14B}" type="slidenum">
              <a:rPr lang="zh-CN" altLang="en-US" smtClean="0"/>
              <a:pPr>
                <a:buFont typeface="Arial" charset="0"/>
                <a:buNone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2504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F6772A-BFB6-47E5-84E9-115BD061CCDE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098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9AD3A4-CACF-437B-AA9C-AD5783658898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C6AA24-9B0D-488A-BD49-45E885E35A5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3B25C-DC51-4B1A-B5B7-8803BA9A4E7D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89F2B4-1ABE-45F7-BA5F-103881E6F87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01DA12-EDBA-4D71-BD68-3DB62D7C9D2F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009E5-0DE6-46E6-9157-7478D01BCE3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D984D-2DE7-4658-9ECF-68001EF613FB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D41B0-02B5-4E8A-AE26-A4F62C3EB1B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 userDrawn="1"/>
        </p:nvSpPr>
        <p:spPr>
          <a:xfrm rot="-1260000">
            <a:off x="1511189" y="2896450"/>
            <a:ext cx="9155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7200" dirty="0">
                <a:solidFill>
                  <a:prstClr val="white">
                    <a:lumMod val="95000"/>
                  </a:prstClr>
                </a:solidFill>
                <a:latin typeface="Calibri"/>
              </a:rPr>
              <a:t>内部资料，严禁外传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2001" cy="96181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7593" y="9040"/>
            <a:ext cx="10515600" cy="952773"/>
          </a:xfrm>
        </p:spPr>
        <p:txBody>
          <a:bodyPr>
            <a:normAutofit/>
          </a:bodyPr>
          <a:lstStyle>
            <a:lvl1pPr>
              <a:defRPr sz="4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/>
            </a:lvl4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  <a:r>
              <a:rPr lang="en-US" altLang="zh-CN" dirty="0"/>
              <a:t>		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3029-AA87-4F77-A66C-E541495257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CCEB1-F6F0-45E2-BD84-174B0FE96A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>
            <a:hlinkClick r:id="rId3" action="ppaction://hlinksldjump"/>
          </p:cNvPr>
          <p:cNvSpPr txBox="1"/>
          <p:nvPr userDrawn="1"/>
        </p:nvSpPr>
        <p:spPr>
          <a:xfrm>
            <a:off x="11238963" y="1013139"/>
            <a:ext cx="789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MENU</a:t>
            </a:r>
            <a:endParaRPr lang="zh-CN" altLang="en-US" sz="14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2322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893029-AA87-4F77-A66C-E5414952573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ECCEB1-F6F0-45E2-BD84-174B0FE96A2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62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CD0F46-4CDC-4A35-AE8A-C0BFD8841FBB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CCFFF9-7403-4194-96B4-496C8A496FAD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3B808-75BD-4899-92E5-1988CB2CF709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83CC1A-7B2F-4733-97F4-A562C93424FB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C5AE1-B986-47D5-B70D-50F980FD772A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27BE1F-8CAB-44D3-95B8-A65D34211CC3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7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7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99E130-0DA6-46EA-8C8B-8B9C8B12651F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5D651-9891-46ED-AAB9-2E4F52816544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9185B1-D6D6-484A-98A4-9B32947F8BB6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53FE4-9A0F-43A0-86DF-CA89876C77AC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84C7A-A80A-40CD-B014-640C6FC87530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DED8F0-6A89-434A-A67D-B6321D683699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5" y="273052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2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3B966-2462-4C2C-9E42-63AC918C3906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2F8126-4527-49E2-89E6-8A6EE4E33AD8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3B557-F6CA-4F3A-BB73-656FE1761A51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784FE6-3E55-4E42-B342-B6696C7DAE85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 cstate="print">
            <a:alphaModFix amt="1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 Light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zh-CN">
                <a:sym typeface="Calibri" pitchFamily="34" charset="0"/>
              </a:rPr>
              <a:t>第二级</a:t>
            </a:r>
          </a:p>
          <a:p>
            <a:pPr lvl="2"/>
            <a:r>
              <a:rPr lang="zh-CN" altLang="zh-CN">
                <a:sym typeface="Calibri" pitchFamily="34" charset="0"/>
              </a:rPr>
              <a:t>第三级</a:t>
            </a:r>
          </a:p>
          <a:p>
            <a:pPr lvl="3"/>
            <a:r>
              <a:rPr lang="zh-CN" altLang="zh-CN">
                <a:sym typeface="Calibri" pitchFamily="34" charset="0"/>
              </a:rPr>
              <a:t>第四级</a:t>
            </a:r>
          </a:p>
          <a:p>
            <a:pPr lvl="4"/>
            <a:r>
              <a:rPr lang="zh-CN" altLang="zh-CN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B8EC9A92-74B6-4BC5-B5AE-168D526C5559}" type="datetime1">
              <a:rPr lang="zh-CN" altLang="en-US"/>
              <a:pPr>
                <a:defRPr/>
              </a:pPr>
              <a:t>2017/1/12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itchFamily="34" charset="0"/>
              <a:buNone/>
              <a:defRPr sz="1200">
                <a:solidFill>
                  <a:srgbClr val="898989"/>
                </a:solidFill>
                <a:ea typeface="MS PGothic" pitchFamily="34" charset="-128"/>
                <a:sym typeface="Calibri" pitchFamily="34" charset="0"/>
              </a:defRPr>
            </a:lvl1pPr>
          </a:lstStyle>
          <a:p>
            <a:pPr>
              <a:defRPr/>
            </a:pPr>
            <a:fld id="{244004BE-2905-4172-878C-F7144669B2A6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  <p:sldLayoutId id="2147483715" r:id="rId12"/>
    <p:sldLayoutId id="2147483718" r:id="rId13"/>
    <p:sldLayoutId id="2147483719" r:id="rId14"/>
  </p:sldLayoutIdLst>
  <p:hf sldNum="0"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  <a:sym typeface="Calibri Light" pitchFamily="34" charset="0"/>
        </a:defRPr>
      </a:lvl9pPr>
    </p:titleStyle>
    <p:bodyStyle>
      <a:lvl1pPr marL="228600" indent="-228600" algn="l" defTabSz="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defTabSz="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defTabSz="0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20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ooconline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hyperlink" Target="http://uooc.net.cn/portal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3" y="284431"/>
            <a:ext cx="2469193" cy="1161513"/>
          </a:xfrm>
          <a:prstGeom prst="rect">
            <a:avLst/>
          </a:prstGeom>
        </p:spPr>
      </p:pic>
      <p:sp>
        <p:nvSpPr>
          <p:cNvPr id="9" name="标题 1"/>
          <p:cNvSpPr txBox="1"/>
          <p:nvPr/>
        </p:nvSpPr>
        <p:spPr>
          <a:xfrm>
            <a:off x="0" y="3823022"/>
            <a:ext cx="12192000" cy="1188165"/>
          </a:xfrm>
          <a:prstGeom prst="rect">
            <a:avLst/>
          </a:prstGeom>
        </p:spPr>
        <p:txBody>
          <a:bodyPr lIns="121901" tIns="60951" rIns="121901" bIns="6095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平台学生用户操作手册</a:t>
            </a:r>
            <a:endParaRPr lang="en-US" altLang="zh-CN" sz="48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副标题 2"/>
          <p:cNvSpPr txBox="1"/>
          <p:nvPr/>
        </p:nvSpPr>
        <p:spPr>
          <a:xfrm>
            <a:off x="0" y="2808744"/>
            <a:ext cx="12192000" cy="278145"/>
          </a:xfrm>
          <a:prstGeom prst="rect">
            <a:avLst/>
          </a:prstGeom>
        </p:spPr>
        <p:txBody>
          <a:bodyPr lIns="121901" tIns="60951" rIns="121901" bIns="60951"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en-US" altLang="zh-CN" sz="1600" spc="8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UNIVERSITY OPEN ONLINE COURSES</a:t>
            </a:r>
            <a:endParaRPr lang="zh-CN" altLang="en-US" sz="1600" spc="800" dirty="0"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2285678" y="2159040"/>
            <a:ext cx="7614547" cy="648072"/>
          </a:xfrm>
          <a:prstGeom prst="rect">
            <a:avLst/>
          </a:prstGeom>
        </p:spPr>
        <p:txBody>
          <a:bodyPr lIns="121901" tIns="60951" rIns="121901" bIns="6095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  <a:defRPr/>
            </a:pP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0" y="2095032"/>
            <a:ext cx="12192000" cy="648072"/>
          </a:xfrm>
          <a:prstGeom prst="rect">
            <a:avLst/>
          </a:prstGeom>
        </p:spPr>
        <p:txBody>
          <a:bodyPr lIns="121901" tIns="60951" rIns="121901" bIns="60951"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0000"/>
              </a:lnSpc>
              <a:defRPr/>
            </a:pP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全国地方高校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UOOC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（优课）联盟</a:t>
            </a:r>
            <a:endParaRPr lang="en-US" altLang="zh-CN" sz="36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957063" y="5747320"/>
            <a:ext cx="22717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</a:p>
        </p:txBody>
      </p:sp>
      <p:sp>
        <p:nvSpPr>
          <p:cNvPr id="13" name="标题 1"/>
          <p:cNvSpPr txBox="1"/>
          <p:nvPr/>
        </p:nvSpPr>
        <p:spPr>
          <a:xfrm>
            <a:off x="-189009" y="83648"/>
            <a:ext cx="12192000" cy="1188165"/>
          </a:xfrm>
          <a:prstGeom prst="rect">
            <a:avLst/>
          </a:prstGeom>
        </p:spPr>
        <p:txBody>
          <a:bodyPr lIns="121901" tIns="60951" rIns="121901" bIns="60951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平台功能更新可能会带来使用界面不同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r"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请及时留意网站的帮助页面</a:t>
            </a:r>
            <a:endParaRPr lang="en-US" altLang="zh-CN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68424126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3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6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11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选课</a:t>
            </a:r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&amp;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退课</a:t>
            </a:r>
          </a:p>
        </p:txBody>
      </p:sp>
    </p:spTree>
    <p:extLst>
      <p:ext uri="{BB962C8B-B14F-4D97-AF65-F5344CB8AC3E}">
        <p14:creationId xmlns:p14="http://schemas.microsoft.com/office/powerpoint/2010/main" val="19151997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BANANA\Desktop\学生操作手册\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64" y="1353147"/>
            <a:ext cx="7367586" cy="5351438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1860303" y="4508964"/>
            <a:ext cx="2514054" cy="15557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4457" y="1359927"/>
            <a:ext cx="1662655" cy="2727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91683" y="1334097"/>
            <a:ext cx="37717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可以在页面右上方搜索框中直接搜索课程（支持模糊搜索）</a:t>
            </a:r>
          </a:p>
        </p:txBody>
      </p:sp>
      <p:sp>
        <p:nvSpPr>
          <p:cNvPr id="7" name="矩形 6"/>
          <p:cNvSpPr/>
          <p:nvPr/>
        </p:nvSpPr>
        <p:spPr>
          <a:xfrm>
            <a:off x="8191683" y="4934547"/>
            <a:ext cx="37717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也可以直接进入平台推荐的课程进行查看</a:t>
            </a:r>
          </a:p>
        </p:txBody>
      </p:sp>
      <p:sp>
        <p:nvSpPr>
          <p:cNvPr id="8" name="矩形 7"/>
          <p:cNvSpPr/>
          <p:nvPr/>
        </p:nvSpPr>
        <p:spPr>
          <a:xfrm>
            <a:off x="8191683" y="2927948"/>
            <a:ext cx="377171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或者点击左上方的“课程”进入全部课程的课程列表</a:t>
            </a:r>
          </a:p>
        </p:txBody>
      </p:sp>
      <p:cxnSp>
        <p:nvCxnSpPr>
          <p:cNvPr id="9" name="直接箭头连接符 8"/>
          <p:cNvCxnSpPr>
            <a:endCxn id="5" idx="3"/>
          </p:cNvCxnSpPr>
          <p:nvPr/>
        </p:nvCxnSpPr>
        <p:spPr>
          <a:xfrm flipH="1">
            <a:off x="6597112" y="1496302"/>
            <a:ext cx="1594571" cy="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endCxn id="4" idx="3"/>
          </p:cNvCxnSpPr>
          <p:nvPr/>
        </p:nvCxnSpPr>
        <p:spPr>
          <a:xfrm flipH="1">
            <a:off x="4374357" y="5286837"/>
            <a:ext cx="3750468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772283" y="1359927"/>
            <a:ext cx="256668" cy="27275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肘形连接符 15"/>
          <p:cNvCxnSpPr>
            <a:stCxn id="8" idx="1"/>
            <a:endCxn id="15" idx="2"/>
          </p:cNvCxnSpPr>
          <p:nvPr/>
        </p:nvCxnSpPr>
        <p:spPr bwMode="auto">
          <a:xfrm rot="10800000">
            <a:off x="2900617" y="1632679"/>
            <a:ext cx="5291066" cy="1649213"/>
          </a:xfrm>
          <a:prstGeom prst="bentConnector2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选课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三、选课及退课</a:t>
            </a:r>
          </a:p>
        </p:txBody>
      </p:sp>
    </p:spTree>
    <p:extLst>
      <p:ext uri="{BB962C8B-B14F-4D97-AF65-F5344CB8AC3E}">
        <p14:creationId xmlns:p14="http://schemas.microsoft.com/office/powerpoint/2010/main" val="2767203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BANANA\Desktop\学生操作手册\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66" y="1657909"/>
            <a:ext cx="8506894" cy="425666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2917371" y="3314953"/>
            <a:ext cx="6045200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b="1" kern="100" dirty="0">
                <a:solidFill>
                  <a:srgbClr val="FF0000"/>
                </a:solidFill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点击此处您可以查看到您所在高校认可的学分课程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选课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三、选课及退课</a:t>
            </a:r>
          </a:p>
        </p:txBody>
      </p:sp>
      <p:sp>
        <p:nvSpPr>
          <p:cNvPr id="9" name="矩形 8"/>
          <p:cNvSpPr/>
          <p:nvPr/>
        </p:nvSpPr>
        <p:spPr>
          <a:xfrm>
            <a:off x="1489277" y="3356729"/>
            <a:ext cx="1137810" cy="3165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1290091" y="3959582"/>
            <a:ext cx="772989" cy="57851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872017" y="3804136"/>
            <a:ext cx="2058554" cy="14064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90743" y="4160695"/>
            <a:ext cx="27141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也可以直接选择你感兴趣的课程进行学习</a:t>
            </a:r>
          </a:p>
        </p:txBody>
      </p:sp>
      <p:cxnSp>
        <p:nvCxnSpPr>
          <p:cNvPr id="15" name="直接箭头连接符 14"/>
          <p:cNvCxnSpPr>
            <a:cxnSpLocks/>
            <a:stCxn id="14" idx="1"/>
            <a:endCxn id="11" idx="3"/>
          </p:cNvCxnSpPr>
          <p:nvPr/>
        </p:nvCxnSpPr>
        <p:spPr>
          <a:xfrm flipH="1" flipV="1">
            <a:off x="6930571" y="4507383"/>
            <a:ext cx="2460172" cy="725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cxnSpLocks/>
          </p:cNvCxnSpPr>
          <p:nvPr/>
        </p:nvCxnSpPr>
        <p:spPr>
          <a:xfrm flipH="1" flipV="1">
            <a:off x="2663372" y="3507754"/>
            <a:ext cx="377371" cy="470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0523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165" y="1691768"/>
            <a:ext cx="7225703" cy="505737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>
          <a:xfrm>
            <a:off x="2563827" y="4222100"/>
            <a:ext cx="7123098" cy="23311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5105" y="3429000"/>
            <a:ext cx="1125816" cy="3078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08165" y="3427477"/>
            <a:ext cx="606551" cy="30784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35104" y="2072640"/>
            <a:ext cx="2390735" cy="127635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>
            <a:endCxn id="4" idx="1"/>
          </p:cNvCxnSpPr>
          <p:nvPr/>
        </p:nvCxnSpPr>
        <p:spPr>
          <a:xfrm>
            <a:off x="1397000" y="5387650"/>
            <a:ext cx="1166827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>
            <a:endCxn id="8" idx="3"/>
          </p:cNvCxnSpPr>
          <p:nvPr/>
        </p:nvCxnSpPr>
        <p:spPr>
          <a:xfrm flipH="1">
            <a:off x="8625839" y="2710815"/>
            <a:ext cx="1546861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235576" y="1750339"/>
            <a:ext cx="492443" cy="19087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课程基本信息</a:t>
            </a:r>
          </a:p>
        </p:txBody>
      </p:sp>
      <p:sp>
        <p:nvSpPr>
          <p:cNvPr id="21" name="矩形 20"/>
          <p:cNvSpPr/>
          <p:nvPr/>
        </p:nvSpPr>
        <p:spPr>
          <a:xfrm>
            <a:off x="774079" y="4433258"/>
            <a:ext cx="492443" cy="19087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课程详细信息</a:t>
            </a:r>
          </a:p>
        </p:txBody>
      </p:sp>
      <p:cxnSp>
        <p:nvCxnSpPr>
          <p:cNvPr id="22" name="直接箭头连接符 21"/>
          <p:cNvCxnSpPr>
            <a:endCxn id="7" idx="3"/>
          </p:cNvCxnSpPr>
          <p:nvPr/>
        </p:nvCxnSpPr>
        <p:spPr>
          <a:xfrm flipH="1" flipV="1">
            <a:off x="8014716" y="3581400"/>
            <a:ext cx="3072384" cy="152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1188082" y="2627008"/>
            <a:ext cx="492443" cy="19087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加入关注</a:t>
            </a:r>
          </a:p>
        </p:txBody>
      </p:sp>
      <p:sp>
        <p:nvSpPr>
          <p:cNvPr id="30" name="矩形 29"/>
          <p:cNvSpPr/>
          <p:nvPr/>
        </p:nvSpPr>
        <p:spPr>
          <a:xfrm>
            <a:off x="1253203" y="2524474"/>
            <a:ext cx="492443" cy="19087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加入课程</a:t>
            </a:r>
          </a:p>
        </p:txBody>
      </p:sp>
      <p:cxnSp>
        <p:nvCxnSpPr>
          <p:cNvPr id="31" name="直接箭头连接符 30"/>
          <p:cNvCxnSpPr/>
          <p:nvPr/>
        </p:nvCxnSpPr>
        <p:spPr>
          <a:xfrm>
            <a:off x="1745644" y="3581400"/>
            <a:ext cx="4489461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选课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三、选课及退课</a:t>
            </a:r>
          </a:p>
        </p:txBody>
      </p:sp>
    </p:spTree>
    <p:extLst>
      <p:ext uri="{BB962C8B-B14F-4D97-AF65-F5344CB8AC3E}">
        <p14:creationId xmlns:p14="http://schemas.microsoft.com/office/powerpoint/2010/main" val="33310797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b="30382"/>
          <a:stretch/>
        </p:blipFill>
        <p:spPr>
          <a:xfrm>
            <a:off x="1284514" y="2656115"/>
            <a:ext cx="8091181" cy="38599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矩形 4"/>
          <p:cNvSpPr/>
          <p:nvPr/>
        </p:nvSpPr>
        <p:spPr>
          <a:xfrm>
            <a:off x="1284514" y="1448053"/>
            <a:ext cx="918754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可在“个人中心”查看已加入的课程</a:t>
            </a:r>
            <a:endParaRPr lang="en-US" altLang="zh-CN" sz="2400" kern="100" dirty="0">
              <a:latin typeface="等线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课程按照“开课中”“即将开始”“已结束”</a:t>
            </a:r>
            <a:r>
              <a:rPr lang="zh-CN" altLang="en-US" sz="24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 “已关注”</a:t>
            </a:r>
            <a:r>
              <a:rPr lang="zh-CN" altLang="en-US" sz="24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进行分类</a:t>
            </a:r>
            <a:endParaRPr lang="en-US" altLang="zh-CN" sz="2400" kern="100" dirty="0">
              <a:latin typeface="等线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22089" y="2709385"/>
            <a:ext cx="2291740" cy="35568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选课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三、选课及退课</a:t>
            </a:r>
          </a:p>
        </p:txBody>
      </p:sp>
    </p:spTree>
    <p:extLst>
      <p:ext uri="{BB962C8B-B14F-4D97-AF65-F5344CB8AC3E}">
        <p14:creationId xmlns:p14="http://schemas.microsoft.com/office/powerpoint/2010/main" val="2882390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/>
          <a:srcRect b="30382"/>
          <a:stretch/>
        </p:blipFill>
        <p:spPr>
          <a:xfrm>
            <a:off x="920654" y="1944914"/>
            <a:ext cx="9249004" cy="441234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7" name="矩形 6"/>
          <p:cNvSpPr/>
          <p:nvPr/>
        </p:nvSpPr>
        <p:spPr>
          <a:xfrm>
            <a:off x="9412787" y="2493248"/>
            <a:ext cx="601053" cy="2946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>
            <a:cxnSpLocks/>
          </p:cNvCxnSpPr>
          <p:nvPr/>
        </p:nvCxnSpPr>
        <p:spPr>
          <a:xfrm flipH="1">
            <a:off x="10035611" y="2669586"/>
            <a:ext cx="997827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11033438" y="1714540"/>
            <a:ext cx="492443" cy="214663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申请退课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退课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三、选课及退课</a:t>
            </a:r>
          </a:p>
        </p:txBody>
      </p:sp>
    </p:spTree>
    <p:extLst>
      <p:ext uri="{BB962C8B-B14F-4D97-AF65-F5344CB8AC3E}">
        <p14:creationId xmlns:p14="http://schemas.microsoft.com/office/powerpoint/2010/main" val="1256700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3757" y="1629950"/>
            <a:ext cx="7192084" cy="48787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2558143" y="1151665"/>
            <a:ext cx="75002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solidFill>
                  <a:srgbClr val="FF0000"/>
                </a:solidFill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退课后，所有学习记录将被清空，并且无法恢复！！！</a:t>
            </a:r>
            <a:endParaRPr lang="en-US" altLang="zh-CN" sz="2400" kern="100" dirty="0">
              <a:solidFill>
                <a:srgbClr val="FF0000"/>
              </a:solidFill>
              <a:latin typeface="等线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81860" y="4471628"/>
            <a:ext cx="1403404" cy="19172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箭头连接符 7"/>
          <p:cNvCxnSpPr>
            <a:endCxn id="7" idx="3"/>
          </p:cNvCxnSpPr>
          <p:nvPr/>
        </p:nvCxnSpPr>
        <p:spPr>
          <a:xfrm flipH="1">
            <a:off x="6785264" y="4444788"/>
            <a:ext cx="606136" cy="12270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238286" y="3982581"/>
            <a:ext cx="3050848" cy="86177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点击“获取验证码”后</a:t>
            </a:r>
            <a:endParaRPr lang="en-US" altLang="zh-CN" sz="2000" kern="100" dirty="0">
              <a:latin typeface="等线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输入手机收到的验证码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退课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三、选课及退课</a:t>
            </a:r>
          </a:p>
        </p:txBody>
      </p:sp>
      <p:sp>
        <p:nvSpPr>
          <p:cNvPr id="17" name="矩形 16"/>
          <p:cNvSpPr/>
          <p:nvPr/>
        </p:nvSpPr>
        <p:spPr>
          <a:xfrm>
            <a:off x="5372526" y="4194762"/>
            <a:ext cx="1403404" cy="1993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91400" y="3097452"/>
            <a:ext cx="3050848" cy="70788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勾选“我已知学习记录将被清空”</a:t>
            </a:r>
          </a:p>
        </p:txBody>
      </p:sp>
      <p:cxnSp>
        <p:nvCxnSpPr>
          <p:cNvPr id="19" name="直接箭头连接符 18"/>
          <p:cNvCxnSpPr/>
          <p:nvPr/>
        </p:nvCxnSpPr>
        <p:spPr>
          <a:xfrm flipH="1">
            <a:off x="6761227" y="3632641"/>
            <a:ext cx="630173" cy="55381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7412458" y="5027609"/>
            <a:ext cx="3050848" cy="40011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点击确认</a:t>
            </a:r>
          </a:p>
        </p:txBody>
      </p:sp>
      <p:cxnSp>
        <p:nvCxnSpPr>
          <p:cNvPr id="22" name="直接箭头连接符 21"/>
          <p:cNvCxnSpPr/>
          <p:nvPr/>
        </p:nvCxnSpPr>
        <p:spPr>
          <a:xfrm flipH="1" flipV="1">
            <a:off x="5958857" y="4948526"/>
            <a:ext cx="1453601" cy="27913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2680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4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9219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11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课程学习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0781" y="1930399"/>
            <a:ext cx="7379542" cy="41529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2" name="矩形标注 11"/>
          <p:cNvSpPr/>
          <p:nvPr/>
        </p:nvSpPr>
        <p:spPr bwMode="auto">
          <a:xfrm>
            <a:off x="9013370" y="2115230"/>
            <a:ext cx="1962787" cy="2064886"/>
          </a:xfrm>
          <a:prstGeom prst="wedgeRectCallout">
            <a:avLst>
              <a:gd name="adj1" fmla="val -84532"/>
              <a:gd name="adj2" fmla="val -24702"/>
            </a:avLst>
          </a:prstGeom>
          <a:solidFill>
            <a:schemeClr val="accent3">
              <a:lumMod val="75000"/>
            </a:schemeClr>
          </a:solidFill>
          <a:ln w="9525" cap="flat" cmpd="sng" algn="ctr">
            <a:solidFill>
              <a:schemeClr val="accent3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963" y="1048362"/>
            <a:ext cx="60901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进入个人中心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登录后在右上角点击进入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个人中心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1661" y="2144258"/>
            <a:ext cx="1905468" cy="202134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 bwMode="auto">
          <a:xfrm>
            <a:off x="9241970" y="2302327"/>
            <a:ext cx="1629229" cy="615043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24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914" y="2023142"/>
            <a:ext cx="6522357" cy="446940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5" name="矩形 4"/>
          <p:cNvSpPr/>
          <p:nvPr/>
        </p:nvSpPr>
        <p:spPr bwMode="auto">
          <a:xfrm>
            <a:off x="6295571" y="3091174"/>
            <a:ext cx="1155700" cy="5461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963" y="1048362"/>
            <a:ext cx="1061540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进入个人中心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在课程列表中选择要学习的课程，点击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继续学习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按钮，进入课程主页。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1598" y="3946257"/>
            <a:ext cx="3641856" cy="25317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cxnSp>
        <p:nvCxnSpPr>
          <p:cNvPr id="14" name="直接箭头连接符 13"/>
          <p:cNvCxnSpPr>
            <a:endCxn id="13" idx="0"/>
          </p:cNvCxnSpPr>
          <p:nvPr/>
        </p:nvCxnSpPr>
        <p:spPr bwMode="auto">
          <a:xfrm>
            <a:off x="7451271" y="3367314"/>
            <a:ext cx="2091255" cy="57894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24727861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971236" y="1243582"/>
            <a:ext cx="4029635" cy="52353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/>
              </a:rPr>
              <a:t>1</a:t>
            </a:r>
            <a:r>
              <a:rPr lang="zh-CN" altLang="en-US" spc="5" dirty="0">
                <a:latin typeface="微软雅黑" panose="020B0503020204020204" pitchFamily="34" charset="-122"/>
                <a:cs typeface="Microsoft JhengHei"/>
              </a:rPr>
              <a:t>、注册</a:t>
            </a:r>
            <a:r>
              <a:rPr lang="en-US" altLang="zh-CN" spc="5" dirty="0">
                <a:latin typeface="微软雅黑" panose="020B0503020204020204" pitchFamily="34" charset="-122"/>
                <a:cs typeface="Microsoft JhengHei"/>
              </a:rPr>
              <a:t>&amp;</a:t>
            </a:r>
            <a:r>
              <a:rPr lang="zh-CN" altLang="en-US" spc="5" dirty="0">
                <a:latin typeface="微软雅黑" panose="020B0503020204020204" pitchFamily="34" charset="-122"/>
                <a:cs typeface="Microsoft JhengHei"/>
              </a:rPr>
              <a:t>登录</a:t>
            </a:r>
            <a:endParaRPr lang="en-US" altLang="zh-CN" spc="5" dirty="0">
              <a:latin typeface="微软雅黑" panose="020B0503020204020204" pitchFamily="34" charset="-122"/>
              <a:cs typeface="Microsoft JhengHei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/>
              </a:rPr>
              <a:t>2</a:t>
            </a:r>
            <a:r>
              <a:rPr lang="zh-CN" altLang="en-US" spc="5" dirty="0">
                <a:latin typeface="微软雅黑" panose="020B0503020204020204" pitchFamily="34" charset="-122"/>
                <a:cs typeface="Microsoft JhengHei"/>
              </a:rPr>
              <a:t>、个人中心</a:t>
            </a:r>
            <a:endParaRPr lang="zh-CN" altLang="en-US" dirty="0">
              <a:latin typeface="微软雅黑" panose="020B0503020204020204" pitchFamily="34" charset="-122"/>
              <a:cs typeface="Microsoft JhengHei"/>
            </a:endParaRPr>
          </a:p>
          <a:p>
            <a:pPr marL="358775" indent="273050">
              <a:lnSpc>
                <a:spcPct val="150000"/>
              </a:lnSpc>
            </a:pPr>
            <a:r>
              <a:rPr lang="zh-CN" altLang="en-US" spc="5" dirty="0">
                <a:latin typeface="微软雅黑" panose="020B0503020204020204" pitchFamily="34" charset="-122"/>
                <a:cs typeface="Microsoft JhengHei"/>
              </a:rPr>
              <a:t>完善信息</a:t>
            </a:r>
            <a:endParaRPr lang="en-US" altLang="zh-CN" spc="5" dirty="0">
              <a:latin typeface="微软雅黑" panose="020B0503020204020204" pitchFamily="34" charset="-122"/>
              <a:cs typeface="Microsoft JhengHei"/>
            </a:endParaRPr>
          </a:p>
          <a:p>
            <a:pPr marL="358775" indent="273050">
              <a:lnSpc>
                <a:spcPct val="150000"/>
              </a:lnSpc>
            </a:pPr>
            <a:r>
              <a:rPr lang="zh-CN" altLang="en-US" spc="5" dirty="0">
                <a:latin typeface="微软雅黑" panose="020B0503020204020204" pitchFamily="34" charset="-122"/>
                <a:cs typeface="Microsoft JhengHei"/>
              </a:rPr>
              <a:t>消息中心      </a:t>
            </a:r>
            <a:endParaRPr lang="en-US" altLang="zh-CN" spc="5" dirty="0">
              <a:latin typeface="微软雅黑" panose="020B0503020204020204" pitchFamily="34" charset="-122"/>
              <a:cs typeface="Microsoft JhengHei"/>
            </a:endParaRPr>
          </a:p>
          <a:p>
            <a:pPr marL="358775" indent="273050">
              <a:lnSpc>
                <a:spcPct val="150000"/>
              </a:lnSpc>
            </a:pPr>
            <a:r>
              <a:rPr lang="zh-CN" altLang="en-US" spc="5" dirty="0">
                <a:latin typeface="微软雅黑" panose="020B0503020204020204" pitchFamily="34" charset="-122"/>
                <a:cs typeface="Microsoft JhengHei"/>
              </a:rPr>
              <a:t>验证身份</a:t>
            </a:r>
            <a:endParaRPr lang="en-US" altLang="zh-CN" spc="5" dirty="0">
              <a:latin typeface="微软雅黑" panose="020B0503020204020204" pitchFamily="34" charset="-122"/>
              <a:cs typeface="Microsoft JhengHei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/>
              </a:rPr>
              <a:t>3</a:t>
            </a:r>
            <a:r>
              <a:rPr lang="zh-CN" altLang="en-US" spc="5" dirty="0">
                <a:latin typeface="微软雅黑" panose="020B0503020204020204" pitchFamily="34" charset="-122"/>
                <a:cs typeface="Microsoft JhengHei"/>
              </a:rPr>
              <a:t>、选课</a:t>
            </a:r>
            <a:endParaRPr lang="en-US" altLang="zh-CN" spc="5" dirty="0">
              <a:latin typeface="微软雅黑" panose="020B0503020204020204" pitchFamily="34" charset="-122"/>
              <a:cs typeface="Microsoft JhengHei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/>
              </a:rPr>
              <a:t>4</a:t>
            </a:r>
            <a:r>
              <a:rPr lang="zh-CN" altLang="en-US" spc="5" dirty="0">
                <a:latin typeface="微软雅黑" panose="020B0503020204020204" pitchFamily="34" charset="-122"/>
                <a:cs typeface="Microsoft JhengHei"/>
              </a:rPr>
              <a:t>、课程学习</a:t>
            </a:r>
            <a:endParaRPr lang="en-US" altLang="zh-CN" spc="5" dirty="0">
              <a:latin typeface="微软雅黑" panose="020B0503020204020204" pitchFamily="34" charset="-122"/>
              <a:cs typeface="Microsoft JhengHei"/>
            </a:endParaRP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pc="5" dirty="0">
                <a:latin typeface="微软雅黑" panose="020B0503020204020204" pitchFamily="34" charset="-122"/>
                <a:cs typeface="Microsoft JhengHei"/>
              </a:rPr>
              <a:t>5</a:t>
            </a:r>
            <a:r>
              <a:rPr lang="zh-CN" altLang="en-US" spc="5" dirty="0">
                <a:latin typeface="微软雅黑" panose="020B0503020204020204" pitchFamily="34" charset="-122"/>
                <a:cs typeface="Microsoft JhengHei"/>
              </a:rPr>
              <a:t>、平台咨询</a:t>
            </a:r>
            <a:endParaRPr lang="en-US" altLang="zh-CN" spc="5" dirty="0">
              <a:latin typeface="微软雅黑" panose="020B0503020204020204" pitchFamily="34" charset="-122"/>
              <a:cs typeface="Microsoft JhengHei"/>
            </a:endParaRPr>
          </a:p>
        </p:txBody>
      </p:sp>
      <p:sp>
        <p:nvSpPr>
          <p:cNvPr id="5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</a:scheme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 目录</a:t>
            </a:r>
          </a:p>
        </p:txBody>
      </p:sp>
    </p:spTree>
    <p:extLst>
      <p:ext uri="{BB962C8B-B14F-4D97-AF65-F5344CB8AC3E}">
        <p14:creationId xmlns:p14="http://schemas.microsoft.com/office/powerpoint/2010/main" val="30029726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7166" y="1767426"/>
            <a:ext cx="7048500" cy="490002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矩形 2"/>
          <p:cNvSpPr/>
          <p:nvPr/>
        </p:nvSpPr>
        <p:spPr bwMode="auto">
          <a:xfrm>
            <a:off x="2915554" y="2131784"/>
            <a:ext cx="1485900" cy="889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2915554" y="3084284"/>
            <a:ext cx="1485900" cy="2476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915554" y="5624284"/>
            <a:ext cx="1485900" cy="889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9227454" y="1677758"/>
            <a:ext cx="736600" cy="555626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2.1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课程主页：课程公告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9762" y="1835490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课程签到（如签到为考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核项，则课程主页会显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示此项）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9762" y="3132748"/>
            <a:ext cx="24929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课程功能列表，后面逐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一介绍。默认显示课程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公告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9762" y="5714220"/>
            <a:ext cx="2723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课程信息，含开课进度、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开课时间等。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27454" y="1048362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点击进入课程章节学习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/>
          <p:cNvCxnSpPr>
            <a:stCxn id="6" idx="3"/>
            <a:endCxn id="12" idx="2"/>
          </p:cNvCxnSpPr>
          <p:nvPr/>
        </p:nvCxnSpPr>
        <p:spPr bwMode="auto">
          <a:xfrm flipV="1">
            <a:off x="9964054" y="1417694"/>
            <a:ext cx="509895" cy="537877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直接箭头连接符 15"/>
          <p:cNvCxnSpPr>
            <a:stCxn id="3" idx="1"/>
          </p:cNvCxnSpPr>
          <p:nvPr/>
        </p:nvCxnSpPr>
        <p:spPr bwMode="auto">
          <a:xfrm flipH="1" flipV="1">
            <a:off x="1804064" y="2449106"/>
            <a:ext cx="1111490" cy="12717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9" name="直接箭头连接符 18"/>
          <p:cNvCxnSpPr>
            <a:stCxn id="2" idx="1"/>
          </p:cNvCxnSpPr>
          <p:nvPr/>
        </p:nvCxnSpPr>
        <p:spPr bwMode="auto">
          <a:xfrm flipH="1" flipV="1">
            <a:off x="1566257" y="3803347"/>
            <a:ext cx="1380909" cy="41409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接箭头连接符 21"/>
          <p:cNvCxnSpPr/>
          <p:nvPr/>
        </p:nvCxnSpPr>
        <p:spPr bwMode="auto">
          <a:xfrm flipH="1" flipV="1">
            <a:off x="1973943" y="6102127"/>
            <a:ext cx="973223" cy="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864849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131" y="1721303"/>
            <a:ext cx="8845593" cy="472122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812131" y="3508829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2.2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课程主页：考核标准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918858" y="5428342"/>
            <a:ext cx="6487886" cy="6096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54620" y="2226129"/>
            <a:ext cx="4266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课程各考核项的占比及得分标准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>
            <a:stCxn id="10" idx="0"/>
          </p:cNvCxnSpPr>
          <p:nvPr/>
        </p:nvCxnSpPr>
        <p:spPr bwMode="auto">
          <a:xfrm flipH="1" flipV="1">
            <a:off x="3667878" y="2806737"/>
            <a:ext cx="3494923" cy="262160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1118356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79415" y="1510027"/>
            <a:ext cx="9339489" cy="5031136"/>
            <a:chOff x="1710530" y="1510027"/>
            <a:chExt cx="9339489" cy="503113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10530" y="1510027"/>
              <a:ext cx="9339489" cy="5031136"/>
            </a:xfrm>
            <a:prstGeom prst="rect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</p:pic>
        <p:graphicFrame>
          <p:nvGraphicFramePr>
            <p:cNvPr id="7" name="对象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233114702"/>
                </p:ext>
              </p:extLst>
            </p:nvPr>
          </p:nvGraphicFramePr>
          <p:xfrm>
            <a:off x="4013994" y="2988469"/>
            <a:ext cx="196691" cy="1293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Image" r:id="rId5" imgW="330120" imgH="241200" progId="Photoshop.Image.16">
                    <p:embed/>
                  </p:oleObj>
                </mc:Choice>
                <mc:Fallback>
                  <p:oleObj name="Image" r:id="rId5" imgW="330120" imgH="241200" progId="Photoshop.Image.16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013994" y="2988469"/>
                          <a:ext cx="196691" cy="1293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" name="矩形 3"/>
          <p:cNvSpPr/>
          <p:nvPr/>
        </p:nvSpPr>
        <p:spPr bwMode="auto">
          <a:xfrm>
            <a:off x="1710530" y="3871685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963" y="1048362"/>
            <a:ext cx="2866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课程主页：课件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9086850" y="2873829"/>
            <a:ext cx="1711779" cy="377372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46616" y="1815471"/>
            <a:ext cx="49706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课程章节内容，点击章节可直接进入学习。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图标点上的红点表示该项为任务点，是计分项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cxnSp>
        <p:nvCxnSpPr>
          <p:cNvPr id="12" name="直接箭头连接符 11"/>
          <p:cNvCxnSpPr/>
          <p:nvPr/>
        </p:nvCxnSpPr>
        <p:spPr bwMode="auto">
          <a:xfrm flipH="1" flipV="1">
            <a:off x="8096250" y="2400300"/>
            <a:ext cx="1555750" cy="47352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353373" y="5167085"/>
            <a:ext cx="47892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章节前的圆点表示该章节是否已完成：白色为未做，</a:t>
            </a:r>
            <a:r>
              <a:rPr lang="zh-CN" altLang="en-US" dirty="0">
                <a:solidFill>
                  <a:srgbClr val="00B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为已完成，一半绿色为任务点没有全部做完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3949701" y="2907423"/>
            <a:ext cx="260984" cy="1019261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 bwMode="auto">
          <a:xfrm flipH="1" flipV="1">
            <a:off x="4210685" y="3514659"/>
            <a:ext cx="1351915" cy="167964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1756279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951" y="2643499"/>
            <a:ext cx="7676824" cy="389055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539951" y="2571754"/>
            <a:ext cx="5865089" cy="514217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543800" y="2974975"/>
            <a:ext cx="1811735" cy="361124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963" y="1048362"/>
            <a:ext cx="3736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2.3.1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课程主页：章节学习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8926" y="1545331"/>
            <a:ext cx="5703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播放器上方为本章节的学习资源，类型有视频、文本、附件、讨论、测验五类，每个章节有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个或多个资源。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486019" y="2974975"/>
            <a:ext cx="2061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右侧栏有三个标签：目录、笔记、提问，默认展示第一个章节目录内容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  <p:sp>
        <p:nvSpPr>
          <p:cNvPr id="2" name="矩形 1"/>
          <p:cNvSpPr/>
          <p:nvPr/>
        </p:nvSpPr>
        <p:spPr>
          <a:xfrm>
            <a:off x="4037885" y="2169301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图标上有点的表示该项为任务点，必须完成</a:t>
            </a:r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 bwMode="auto">
          <a:xfrm flipV="1">
            <a:off x="2319809" y="2355913"/>
            <a:ext cx="1765701" cy="472949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l="36504" t="18492" r="35560" b="27221"/>
          <a:stretch/>
        </p:blipFill>
        <p:spPr>
          <a:xfrm>
            <a:off x="366902" y="3390473"/>
            <a:ext cx="838200" cy="361950"/>
          </a:xfrm>
          <a:prstGeom prst="rect">
            <a:avLst/>
          </a:prstGeom>
        </p:spPr>
      </p:pic>
      <p:cxnSp>
        <p:nvCxnSpPr>
          <p:cNvPr id="14" name="直接箭头连接符 13"/>
          <p:cNvCxnSpPr/>
          <p:nvPr/>
        </p:nvCxnSpPr>
        <p:spPr bwMode="auto">
          <a:xfrm flipH="1">
            <a:off x="1205102" y="2946030"/>
            <a:ext cx="728473" cy="65255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8" name="矩形 17"/>
          <p:cNvSpPr/>
          <p:nvPr/>
        </p:nvSpPr>
        <p:spPr>
          <a:xfrm>
            <a:off x="237586" y="3752783"/>
            <a:ext cx="12329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任务点完成后，该项后面会有一个√</a:t>
            </a:r>
          </a:p>
        </p:txBody>
      </p:sp>
    </p:spTree>
    <p:extLst>
      <p:ext uri="{BB962C8B-B14F-4D97-AF65-F5344CB8AC3E}">
        <p14:creationId xmlns:p14="http://schemas.microsoft.com/office/powerpoint/2010/main" val="3394066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1" y="1849752"/>
            <a:ext cx="9096357" cy="450509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646271" y="1811652"/>
            <a:ext cx="604027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8204199" y="2184400"/>
            <a:ext cx="889001" cy="4699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963" y="1048362"/>
            <a:ext cx="4485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2.3.2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课程主页：章节学习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656062" y="2192635"/>
            <a:ext cx="22692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点击第二个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笔记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标签：可在输入框中记录学习心得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7569199" y="4102297"/>
            <a:ext cx="889001" cy="4699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59220" y="4910435"/>
            <a:ext cx="20619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我的笔记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进入查看本课程所有笔记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 bwMode="auto">
          <a:xfrm>
            <a:off x="8458200" y="4337247"/>
            <a:ext cx="2091255" cy="578943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3" name="直接箭头连接符 12"/>
          <p:cNvCxnSpPr>
            <a:endCxn id="8" idx="1"/>
          </p:cNvCxnSpPr>
          <p:nvPr/>
        </p:nvCxnSpPr>
        <p:spPr bwMode="auto">
          <a:xfrm>
            <a:off x="9093200" y="2407538"/>
            <a:ext cx="562862" cy="24676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155452515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721" y="1864759"/>
            <a:ext cx="8381410" cy="32215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817721" y="1830702"/>
            <a:ext cx="604027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425497" y="4038600"/>
            <a:ext cx="537404" cy="3302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963" y="1048362"/>
            <a:ext cx="4485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2.3.3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课程主页：章节学习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8483600" y="2184400"/>
            <a:ext cx="736600" cy="4699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83062" y="2192635"/>
            <a:ext cx="22692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点击第三个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标签：可在输入框中记录学习心得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endCxn id="10" idx="1"/>
          </p:cNvCxnSpPr>
          <p:nvPr/>
        </p:nvCxnSpPr>
        <p:spPr bwMode="auto">
          <a:xfrm>
            <a:off x="9220200" y="2407538"/>
            <a:ext cx="562862" cy="24676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文本框 11"/>
          <p:cNvSpPr txBox="1"/>
          <p:nvPr/>
        </p:nvSpPr>
        <p:spPr>
          <a:xfrm>
            <a:off x="9886694" y="4763184"/>
            <a:ext cx="20619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全部讨论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进入课程讨论区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/>
          <p:cNvCxnSpPr>
            <a:cxnSpLocks/>
          </p:cNvCxnSpPr>
          <p:nvPr/>
        </p:nvCxnSpPr>
        <p:spPr bwMode="auto">
          <a:xfrm>
            <a:off x="7962901" y="4368800"/>
            <a:ext cx="1820161" cy="65891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8730648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0292" y="1767426"/>
            <a:ext cx="7959986" cy="471250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952172" y="2945709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9046029" y="2703911"/>
            <a:ext cx="943770" cy="1419768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2.4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课程主页：课程讨论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8930612" y="4350280"/>
            <a:ext cx="1059187" cy="1208691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14704" y="3004744"/>
            <a:ext cx="20313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课程分为问与答、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课堂讨论、综合讨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论三个版块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30119" y="4492960"/>
            <a:ext cx="18004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这里为学生有关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的全部帖子，可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通过筛选查找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17449634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001" y="1608578"/>
            <a:ext cx="9243217" cy="491498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270001" y="4605868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229770" y="3306234"/>
            <a:ext cx="704453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0963" y="1048362"/>
            <a:ext cx="2866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2.5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课程主页：测验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445000" y="3849285"/>
            <a:ext cx="4893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这里为课程所有测验的列表及完成情况。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21672276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00" y="1617133"/>
            <a:ext cx="9401929" cy="506147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1447801" y="5118100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9474200" y="3060700"/>
            <a:ext cx="97790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78867" y="2263937"/>
            <a:ext cx="4893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这里为所有老师发布的作业列表及完成情况。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11633" y="3791521"/>
            <a:ext cx="21251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点击进入作业界面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箭头连接符 10"/>
          <p:cNvCxnSpPr>
            <a:stCxn id="9" idx="2"/>
            <a:endCxn id="10" idx="0"/>
          </p:cNvCxnSpPr>
          <p:nvPr/>
        </p:nvCxnSpPr>
        <p:spPr bwMode="auto">
          <a:xfrm flipH="1">
            <a:off x="9474200" y="3505200"/>
            <a:ext cx="488950" cy="28632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文本框 11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课程主页：查看作业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3391800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367" y="1599913"/>
            <a:ext cx="4113206" cy="221432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4110566" y="2061636"/>
            <a:ext cx="511173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1133" y="2955472"/>
            <a:ext cx="6955367" cy="36257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矩形 8"/>
          <p:cNvSpPr/>
          <p:nvPr/>
        </p:nvSpPr>
        <p:spPr bwMode="auto">
          <a:xfrm>
            <a:off x="4621739" y="5952067"/>
            <a:ext cx="170180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cxnSp>
        <p:nvCxnSpPr>
          <p:cNvPr id="8" name="直接箭头连接符 7"/>
          <p:cNvCxnSpPr>
            <a:endCxn id="3" idx="0"/>
          </p:cNvCxnSpPr>
          <p:nvPr/>
        </p:nvCxnSpPr>
        <p:spPr bwMode="auto">
          <a:xfrm>
            <a:off x="4621739" y="2302936"/>
            <a:ext cx="3267078" cy="65253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" name="文本框 9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2.6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课程主页：提交作业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02915" y="5441133"/>
            <a:ext cx="2339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答题完成后点击提交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916451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注册</a:t>
            </a:r>
            <a:r>
              <a:rPr lang="en-US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&amp;</a:t>
            </a:r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登录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100" y="1944140"/>
            <a:ext cx="8267700" cy="445666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矩形 2"/>
          <p:cNvSpPr/>
          <p:nvPr/>
        </p:nvSpPr>
        <p:spPr bwMode="auto">
          <a:xfrm>
            <a:off x="1308100" y="5232400"/>
            <a:ext cx="1959769" cy="5207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2.7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课程主页：课堂笔记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8623301" y="2882900"/>
            <a:ext cx="749300" cy="3302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72601" y="2863334"/>
            <a:ext cx="21251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点击可修改或删除该笔记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2331653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63" y="1767426"/>
            <a:ext cx="7543801" cy="400657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矩形 3"/>
          <p:cNvSpPr/>
          <p:nvPr/>
        </p:nvSpPr>
        <p:spPr bwMode="auto">
          <a:xfrm>
            <a:off x="558799" y="5088197"/>
            <a:ext cx="1943101" cy="381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7035800" y="2736380"/>
            <a:ext cx="97790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8700" y="3603660"/>
            <a:ext cx="5524500" cy="292015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课程主页：参加考试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8013700" y="6031396"/>
            <a:ext cx="1638300" cy="4445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78800" y="274609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①点击进入考试界面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箭头连接符 12"/>
          <p:cNvCxnSpPr>
            <a:stCxn id="9" idx="2"/>
            <a:endCxn id="8" idx="0"/>
          </p:cNvCxnSpPr>
          <p:nvPr/>
        </p:nvCxnSpPr>
        <p:spPr bwMode="auto">
          <a:xfrm>
            <a:off x="7524750" y="3180880"/>
            <a:ext cx="1346200" cy="42278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文本框 13"/>
          <p:cNvSpPr txBox="1"/>
          <p:nvPr/>
        </p:nvSpPr>
        <p:spPr>
          <a:xfrm>
            <a:off x="9703364" y="5829565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②完成课程评价，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开始考试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5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235201" y="6077562"/>
            <a:ext cx="5803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课程评价直接反馈给系统，老师不会收到您的反馈内容</a:t>
            </a:r>
            <a:endParaRPr lang="en-US" altLang="zh-CN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09814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4425" y="1584967"/>
            <a:ext cx="9150350" cy="466502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矩形 9"/>
          <p:cNvSpPr/>
          <p:nvPr/>
        </p:nvSpPr>
        <p:spPr bwMode="auto">
          <a:xfrm>
            <a:off x="2539999" y="2535497"/>
            <a:ext cx="2273301" cy="381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2539998" y="5558097"/>
            <a:ext cx="2273301" cy="381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0963" y="1048362"/>
            <a:ext cx="34820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2.8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课程主页：参加考试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4264" y="5425431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③完成答题后，点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击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提交试卷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8906" y="2287667"/>
            <a:ext cx="25146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此处为考试时间计时，当剩余时间为</a:t>
            </a:r>
            <a:r>
              <a:rPr lang="en-US" altLang="zh-CN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，系统自动提交试卷。中途退出考试页面，倒计时不会停止，请尽快重新进入考试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</p:spTree>
    <p:extLst>
      <p:ext uri="{BB962C8B-B14F-4D97-AF65-F5344CB8AC3E}">
        <p14:creationId xmlns:p14="http://schemas.microsoft.com/office/powerpoint/2010/main" val="8603904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5100" y="2148813"/>
            <a:ext cx="7435850" cy="407736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" name="文本框 3"/>
          <p:cNvSpPr txBox="1"/>
          <p:nvPr/>
        </p:nvSpPr>
        <p:spPr>
          <a:xfrm>
            <a:off x="660963" y="1048362"/>
            <a:ext cx="40975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2.9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课程主页：查看成绩进度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567085" y="4732597"/>
            <a:ext cx="1903316" cy="381000"/>
          </a:xfrm>
          <a:prstGeom prst="rect">
            <a:avLst/>
          </a:prstGeom>
          <a:noFill/>
          <a:ln w="38100">
            <a:solidFill>
              <a:srgbClr val="FF0000"/>
            </a:solidFill>
            <a:headEnd type="none" w="med" len="med"/>
            <a:tailEnd type="none" w="med" len="med"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四、课程学习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36206" y="473259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成绩统计有一天延迟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92315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5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9219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0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1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2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112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平台咨询</a:t>
            </a:r>
          </a:p>
        </p:txBody>
      </p:sp>
    </p:spTree>
    <p:extLst>
      <p:ext uri="{BB962C8B-B14F-4D97-AF65-F5344CB8AC3E}">
        <p14:creationId xmlns:p14="http://schemas.microsoft.com/office/powerpoint/2010/main" val="497081178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928" y="2599692"/>
            <a:ext cx="7446798" cy="365098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5" name="文本框 24"/>
          <p:cNvSpPr txBox="1"/>
          <p:nvPr/>
        </p:nvSpPr>
        <p:spPr>
          <a:xfrm>
            <a:off x="994787" y="1027070"/>
            <a:ext cx="70038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平台使用过程中，遇到任何问题，请联系我们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拨打办公电话：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0755-26030006</a:t>
            </a: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点击咨询平台在线客服（如下图）</a:t>
            </a:r>
          </a:p>
        </p:txBody>
      </p:sp>
      <p:sp>
        <p:nvSpPr>
          <p:cNvPr id="26" name="矩形 25"/>
          <p:cNvSpPr/>
          <p:nvPr/>
        </p:nvSpPr>
        <p:spPr>
          <a:xfrm>
            <a:off x="7887032" y="4837137"/>
            <a:ext cx="431800" cy="3821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09689" y="3099748"/>
            <a:ext cx="1924050" cy="685800"/>
          </a:xfrm>
          <a:prstGeom prst="rect">
            <a:avLst/>
          </a:prstGeom>
        </p:spPr>
      </p:pic>
      <p:cxnSp>
        <p:nvCxnSpPr>
          <p:cNvPr id="27" name="直接箭头连接符 26"/>
          <p:cNvCxnSpPr>
            <a:endCxn id="5" idx="1"/>
          </p:cNvCxnSpPr>
          <p:nvPr/>
        </p:nvCxnSpPr>
        <p:spPr>
          <a:xfrm flipV="1">
            <a:off x="8090351" y="3442648"/>
            <a:ext cx="619338" cy="139448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0"/>
          <p:cNvSpPr txBox="1"/>
          <p:nvPr/>
        </p:nvSpPr>
        <p:spPr>
          <a:xfrm>
            <a:off x="8252726" y="2730416"/>
            <a:ext cx="2784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请戳我！</a:t>
            </a:r>
            <a:endParaRPr lang="en-US" altLang="zh-CN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0"/>
          <p:cNvSpPr txBox="1"/>
          <p:nvPr/>
        </p:nvSpPr>
        <p:spPr>
          <a:xfrm>
            <a:off x="9032839" y="6249830"/>
            <a:ext cx="3159161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月制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五、平台咨询</a:t>
            </a:r>
          </a:p>
        </p:txBody>
      </p:sp>
    </p:spTree>
    <p:extLst>
      <p:ext uri="{BB962C8B-B14F-4D97-AF65-F5344CB8AC3E}">
        <p14:creationId xmlns:p14="http://schemas.microsoft.com/office/powerpoint/2010/main" val="23113893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07919" y="909949"/>
            <a:ext cx="1125520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进入平台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推荐浏览器：</a:t>
            </a:r>
            <a:r>
              <a:rPr lang="zh-CN" altLang="en-US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谷歌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Chrome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浏览器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2017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日前，</a:t>
            </a:r>
            <a:r>
              <a:rPr lang="zh-CN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在地址栏输入网址：</a:t>
            </a:r>
            <a:r>
              <a:rPr lang="en-US" altLang="zh-CN" u="sng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www.uooconline.com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进</a:t>
            </a:r>
            <a:r>
              <a:rPr lang="zh-CN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入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平台</a:t>
            </a:r>
            <a:r>
              <a:rPr lang="zh-CN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2017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日后，输入</a:t>
            </a:r>
            <a:r>
              <a:rPr lang="en-US" altLang="zh-CN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hlinkClick r:id="rId4"/>
              </a:rPr>
              <a:t>http://uooc.net.cn/portal</a:t>
            </a:r>
            <a:r>
              <a:rPr lang="zh-CN" altLang="en-US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访问平台</a:t>
            </a:r>
            <a:endParaRPr lang="zh-CN" altLang="zh-CN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44"/>
          <a:stretch/>
        </p:blipFill>
        <p:spPr>
          <a:xfrm>
            <a:off x="1833883" y="2403553"/>
            <a:ext cx="8006309" cy="390549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8" name="矩形 7"/>
          <p:cNvSpPr/>
          <p:nvPr/>
        </p:nvSpPr>
        <p:spPr>
          <a:xfrm>
            <a:off x="1991729" y="2455507"/>
            <a:ext cx="1395708" cy="25298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一、注册</a:t>
            </a:r>
            <a:r>
              <a:rPr lang="en-US" altLang="zh-CN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&amp;</a:t>
            </a: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登录</a:t>
            </a:r>
          </a:p>
        </p:txBody>
      </p:sp>
      <p:cxnSp>
        <p:nvCxnSpPr>
          <p:cNvPr id="7" name="直接箭头连接符 6"/>
          <p:cNvCxnSpPr>
            <a:stCxn id="8" idx="3"/>
          </p:cNvCxnSpPr>
          <p:nvPr/>
        </p:nvCxnSpPr>
        <p:spPr bwMode="auto">
          <a:xfrm flipV="1">
            <a:off x="3387437" y="2088443"/>
            <a:ext cx="1174172" cy="49355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176691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33" y="1371614"/>
            <a:ext cx="5531425" cy="2996189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矩形 8"/>
          <p:cNvSpPr/>
          <p:nvPr/>
        </p:nvSpPr>
        <p:spPr>
          <a:xfrm>
            <a:off x="5206022" y="1546123"/>
            <a:ext cx="241247" cy="2465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5365597" y="1799533"/>
            <a:ext cx="590826" cy="47332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BANANA\Desktop\学生操作手册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6423" y="2083532"/>
            <a:ext cx="5040000" cy="452095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7157991" y="4776947"/>
            <a:ext cx="2671809" cy="43731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1632" y="4665496"/>
            <a:ext cx="497836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、输入邮箱作为账号；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、点击“获取验证码”，输入邮箱中收到的验证码；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、设置密码，再输入一次确认；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、点击“立即注册”完成注册。</a:t>
            </a:r>
          </a:p>
        </p:txBody>
      </p:sp>
      <p:sp>
        <p:nvSpPr>
          <p:cNvPr id="11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一、注册</a:t>
            </a:r>
            <a:r>
              <a:rPr lang="en-US" altLang="zh-CN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&amp;</a:t>
            </a: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登录</a:t>
            </a:r>
          </a:p>
        </p:txBody>
      </p:sp>
      <p:sp>
        <p:nvSpPr>
          <p:cNvPr id="13" name="TextBox 3"/>
          <p:cNvSpPr txBox="1"/>
          <p:nvPr/>
        </p:nvSpPr>
        <p:spPr>
          <a:xfrm>
            <a:off x="1007919" y="909949"/>
            <a:ext cx="112552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注册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5738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432" y="1371614"/>
            <a:ext cx="6170284" cy="3342237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3" name="矩形 2"/>
          <p:cNvSpPr/>
          <p:nvPr/>
        </p:nvSpPr>
        <p:spPr>
          <a:xfrm>
            <a:off x="5441705" y="1571149"/>
            <a:ext cx="241247" cy="2465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箭头连接符 3"/>
          <p:cNvCxnSpPr/>
          <p:nvPr/>
        </p:nvCxnSpPr>
        <p:spPr>
          <a:xfrm>
            <a:off x="5682952" y="1649337"/>
            <a:ext cx="327588" cy="43419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BANANA\Desktop\学生操作手册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540" y="2083532"/>
            <a:ext cx="5040000" cy="4356483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857432" y="5072858"/>
            <a:ext cx="3927996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、点击主页右上方的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登录</a:t>
            </a: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按钮</a:t>
            </a:r>
            <a:endParaRPr lang="en-US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、输入账号及密码，拖动滑块</a:t>
            </a:r>
            <a:endParaRPr lang="en-US" altLang="zh-CN" kern="1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、点击“登录”</a:t>
            </a:r>
            <a:r>
              <a:rPr lang="zh-CN" altLang="en-US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进行登录</a:t>
            </a:r>
            <a:endParaRPr lang="zh-CN" altLang="zh-CN" kern="100" dirty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49611" y="3213220"/>
            <a:ext cx="113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账号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49611" y="3604901"/>
            <a:ext cx="11365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密码</a:t>
            </a:r>
          </a:p>
        </p:txBody>
      </p:sp>
      <p:sp>
        <p:nvSpPr>
          <p:cNvPr id="10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一、注册</a:t>
            </a:r>
            <a:r>
              <a:rPr lang="en-US" altLang="zh-CN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&amp;</a:t>
            </a: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登录</a:t>
            </a:r>
          </a:p>
        </p:txBody>
      </p:sp>
      <p:sp>
        <p:nvSpPr>
          <p:cNvPr id="11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登录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65015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3"/>
          <p:cNvSpPr>
            <a:spLocks noChangeArrowheads="1"/>
          </p:cNvSpPr>
          <p:nvPr/>
        </p:nvSpPr>
        <p:spPr bwMode="auto">
          <a:xfrm>
            <a:off x="5083175" y="2220913"/>
            <a:ext cx="1811338" cy="180975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28575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 eaLnBrk="1" hangingPunct="1"/>
            <a:r>
              <a:rPr lang="en-US" altLang="zh-CN" sz="6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0" name="空心弧 7"/>
          <p:cNvSpPr>
            <a:spLocks noChangeArrowheads="1"/>
          </p:cNvSpPr>
          <p:nvPr/>
        </p:nvSpPr>
        <p:spPr bwMode="auto">
          <a:xfrm rot="7415860">
            <a:off x="4943476" y="2024062"/>
            <a:ext cx="2163762" cy="216376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478492574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091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8788" y="20926"/>
                </a:moveTo>
                <a:cubicBezTo>
                  <a:pt x="3956" y="19966"/>
                  <a:pt x="476" y="15726"/>
                  <a:pt x="476" y="10800"/>
                </a:cubicBezTo>
                <a:cubicBezTo>
                  <a:pt x="476" y="5098"/>
                  <a:pt x="5098" y="476"/>
                  <a:pt x="10800" y="476"/>
                </a:cubicBezTo>
                <a:cubicBezTo>
                  <a:pt x="16501" y="476"/>
                  <a:pt x="21124" y="5098"/>
                  <a:pt x="21124" y="10800"/>
                </a:cubicBezTo>
                <a:cubicBezTo>
                  <a:pt x="21124" y="15726"/>
                  <a:pt x="17643" y="19966"/>
                  <a:pt x="12811" y="20926"/>
                </a:cubicBezTo>
                <a:lnTo>
                  <a:pt x="12904" y="21392"/>
                </a:lnTo>
                <a:cubicBezTo>
                  <a:pt x="17959" y="20388"/>
                  <a:pt x="21600" y="15953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5953"/>
                  <a:pt x="3640" y="20388"/>
                  <a:pt x="8695" y="21392"/>
                </a:cubicBezTo>
                <a:lnTo>
                  <a:pt x="8788" y="20926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1" name="空心弧 8"/>
          <p:cNvSpPr>
            <a:spLocks noChangeArrowheads="1"/>
          </p:cNvSpPr>
          <p:nvPr/>
        </p:nvSpPr>
        <p:spPr bwMode="auto">
          <a:xfrm rot="-2323176">
            <a:off x="4687888" y="1825625"/>
            <a:ext cx="2601912" cy="2601913"/>
          </a:xfrm>
          <a:custGeom>
            <a:avLst/>
            <a:gdLst>
              <a:gd name="T0" fmla="*/ 2147483647 w 21600"/>
              <a:gd name="T1" fmla="*/ 0 h 21600"/>
              <a:gd name="T2" fmla="*/ 520877779 w 21600"/>
              <a:gd name="T3" fmla="*/ 2147483647 h 21600"/>
              <a:gd name="T4" fmla="*/ 2147483647 w 21600"/>
              <a:gd name="T5" fmla="*/ 95610173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72" y="10082"/>
                </a:moveTo>
                <a:cubicBezTo>
                  <a:pt x="948" y="4711"/>
                  <a:pt x="5415" y="547"/>
                  <a:pt x="10799" y="547"/>
                </a:cubicBezTo>
                <a:cubicBezTo>
                  <a:pt x="16184" y="546"/>
                  <a:pt x="20651" y="4711"/>
                  <a:pt x="21027" y="10082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572" y="10082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空心弧 9"/>
          <p:cNvSpPr>
            <a:spLocks noChangeArrowheads="1"/>
          </p:cNvSpPr>
          <p:nvPr/>
        </p:nvSpPr>
        <p:spPr bwMode="auto">
          <a:xfrm rot="9607315">
            <a:off x="4513263" y="1671638"/>
            <a:ext cx="2943225" cy="2941637"/>
          </a:xfrm>
          <a:custGeom>
            <a:avLst/>
            <a:gdLst>
              <a:gd name="T0" fmla="*/ 2147483647 w 21600"/>
              <a:gd name="T1" fmla="*/ 0 h 21600"/>
              <a:gd name="T2" fmla="*/ 490815975 w 21600"/>
              <a:gd name="T3" fmla="*/ 2147483647 h 21600"/>
              <a:gd name="T4" fmla="*/ 2147483647 w 21600"/>
              <a:gd name="T5" fmla="*/ 848686209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693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361" y="10067"/>
                </a:moveTo>
                <a:cubicBezTo>
                  <a:pt x="746" y="4586"/>
                  <a:pt x="5305" y="336"/>
                  <a:pt x="10799" y="336"/>
                </a:cubicBezTo>
                <a:cubicBezTo>
                  <a:pt x="16294" y="335"/>
                  <a:pt x="20853" y="4586"/>
                  <a:pt x="21238" y="10067"/>
                </a:cubicBezTo>
                <a:lnTo>
                  <a:pt x="21573" y="10044"/>
                </a:lnTo>
                <a:cubicBezTo>
                  <a:pt x="21176" y="4386"/>
                  <a:pt x="16471" y="0"/>
                  <a:pt x="10800" y="0"/>
                </a:cubicBezTo>
                <a:cubicBezTo>
                  <a:pt x="5128" y="-1"/>
                  <a:pt x="423" y="4386"/>
                  <a:pt x="26" y="10044"/>
                </a:cubicBezTo>
                <a:lnTo>
                  <a:pt x="361" y="1006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等腰三角形 35"/>
          <p:cNvSpPr>
            <a:spLocks noChangeArrowheads="1"/>
          </p:cNvSpPr>
          <p:nvPr/>
        </p:nvSpPr>
        <p:spPr bwMode="auto">
          <a:xfrm>
            <a:off x="5902325" y="4686300"/>
            <a:ext cx="246063" cy="187325"/>
          </a:xfrm>
          <a:prstGeom prst="triangle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zh-CN" altLang="zh-CN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" name="文本框 36"/>
          <p:cNvSpPr>
            <a:spLocks noChangeArrowheads="1"/>
          </p:cNvSpPr>
          <p:nvPr/>
        </p:nvSpPr>
        <p:spPr bwMode="auto">
          <a:xfrm>
            <a:off x="3779838" y="4900613"/>
            <a:ext cx="4495800" cy="64633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个人中心</a:t>
            </a:r>
          </a:p>
        </p:txBody>
      </p:sp>
    </p:spTree>
    <p:extLst>
      <p:ext uri="{BB962C8B-B14F-4D97-AF65-F5344CB8AC3E}">
        <p14:creationId xmlns:p14="http://schemas.microsoft.com/office/powerpoint/2010/main" val="94250257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BANANA\Desktop\学生操作手册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02" y="2347837"/>
            <a:ext cx="8213725" cy="4141086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8109859" y="2641609"/>
            <a:ext cx="628896" cy="24655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0454" y="1434553"/>
            <a:ext cx="8136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登录后，鼠标移至头像处，点击“个人中心”一栏。</a:t>
            </a:r>
            <a:endParaRPr lang="en-US" altLang="zh-CN" sz="2400" kern="100" dirty="0">
              <a:effectLst/>
              <a:latin typeface="等线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二、个人中心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007919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完善个人信息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3386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6"/>
          <p:cNvSpPr>
            <a:spLocks noChangeArrowheads="1"/>
          </p:cNvSpPr>
          <p:nvPr/>
        </p:nvSpPr>
        <p:spPr bwMode="auto">
          <a:xfrm>
            <a:off x="0" y="144632"/>
            <a:ext cx="12192000" cy="646331"/>
          </a:xfrm>
          <a:prstGeom prst="rect">
            <a:avLst/>
          </a:prstGeom>
          <a:gradFill flip="none" rotWithShape="1">
            <a:gsLst>
              <a:gs pos="31000">
                <a:schemeClr val="accent3">
                  <a:lumMod val="75000"/>
                </a:schemeClr>
              </a:gs>
              <a:gs pos="0">
                <a:schemeClr val="accent3">
                  <a:lumMod val="7500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360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二、个人中心</a:t>
            </a:r>
          </a:p>
        </p:txBody>
      </p:sp>
      <p:pic>
        <p:nvPicPr>
          <p:cNvPr id="5" name="Picture 2" descr="C:\Users\BANANA\Desktop\学生操作手册\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429" y="2151190"/>
            <a:ext cx="6789600" cy="429598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1197427" y="1530569"/>
            <a:ext cx="100168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400" kern="100" dirty="0">
                <a:effectLst/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点击</a:t>
            </a:r>
            <a:r>
              <a:rPr lang="en-US" altLang="zh-CN" sz="2400" kern="100" dirty="0">
                <a:effectLst/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lang="zh-CN" altLang="en-US" sz="24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身份验证</a:t>
            </a:r>
            <a:r>
              <a:rPr lang="en-US" altLang="zh-CN" sz="24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lang="zh-CN" altLang="en-US" sz="2400" kern="100" dirty="0">
                <a:effectLst/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，输入相关信息可以对学生的身份进行验证</a:t>
            </a:r>
            <a:r>
              <a:rPr lang="zh-CN" altLang="en-US" sz="24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en-US" altLang="zh-CN" sz="2400" kern="100" dirty="0">
              <a:effectLst/>
              <a:latin typeface="等线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3"/>
          <p:cNvSpPr txBox="1"/>
          <p:nvPr/>
        </p:nvSpPr>
        <p:spPr>
          <a:xfrm>
            <a:off x="997033" y="909949"/>
            <a:ext cx="57773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24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验证身份</a:t>
            </a:r>
            <a:endParaRPr lang="en-US" altLang="zh-CN" sz="24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6734" y="3209403"/>
            <a:ext cx="2671809" cy="152225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19226" y="3209403"/>
            <a:ext cx="466797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输入您的真实姓名、所在高校学号，并且验证您的手机号码。</a:t>
            </a:r>
            <a:endParaRPr lang="en-US" altLang="zh-CN" sz="2000" kern="100" dirty="0">
              <a:latin typeface="等线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CN" altLang="en-US" sz="2000" kern="100" dirty="0">
                <a:solidFill>
                  <a:srgbClr val="FF0000"/>
                </a:solidFill>
                <a:latin typeface="等线"/>
                <a:ea typeface="微软雅黑" panose="020B0503020204020204" pitchFamily="34" charset="-122"/>
                <a:cs typeface="Times New Roman" panose="02020603050405020304" pitchFamily="18" charset="0"/>
              </a:rPr>
              <a:t>我们会把您的信息与学校教务信息进行验证，如信息有误将会影响您的学习成绩，如信息虚假，将直接被删除账号。</a:t>
            </a:r>
          </a:p>
        </p:txBody>
      </p:sp>
    </p:spTree>
    <p:extLst>
      <p:ext uri="{BB962C8B-B14F-4D97-AF65-F5344CB8AC3E}">
        <p14:creationId xmlns:p14="http://schemas.microsoft.com/office/powerpoint/2010/main" val="21262367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2925</TotalTime>
  <Pages>0</Pages>
  <Words>1138</Words>
  <Characters>0</Characters>
  <Application>Microsoft Office PowerPoint</Application>
  <DocSecurity>0</DocSecurity>
  <PresentationFormat>宽屏</PresentationFormat>
  <Lines>0</Lines>
  <Paragraphs>162</Paragraphs>
  <Slides>35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6" baseType="lpstr">
      <vt:lpstr>MS PGothic</vt:lpstr>
      <vt:lpstr>Arial</vt:lpstr>
      <vt:lpstr>Microsoft JhengHei</vt:lpstr>
      <vt:lpstr>微软雅黑</vt:lpstr>
      <vt:lpstr>Times New Roman</vt:lpstr>
      <vt:lpstr>宋体</vt:lpstr>
      <vt:lpstr>Calibri Light</vt:lpstr>
      <vt:lpstr>Calibri</vt:lpstr>
      <vt:lpstr>等线</vt:lpstr>
      <vt:lpstr>Office 主题</vt:lpstr>
      <vt:lpstr>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KK.CHAN</dc:creator>
  <cp:lastModifiedBy>姚凯</cp:lastModifiedBy>
  <cp:revision>185</cp:revision>
  <dcterms:created xsi:type="dcterms:W3CDTF">2014-03-15T20:37:00Z</dcterms:created>
  <dcterms:modified xsi:type="dcterms:W3CDTF">2017-01-12T14:39:07Z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2052-9.1.0.4518</vt:lpwstr>
  </property>
</Properties>
</file>