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5" r:id="rId3"/>
    <p:sldId id="296" r:id="rId4"/>
    <p:sldId id="3793" r:id="rId5"/>
    <p:sldId id="332" r:id="rId6"/>
    <p:sldId id="333" r:id="rId7"/>
    <p:sldId id="298" r:id="rId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>
          <p15:clr>
            <a:srgbClr val="A4A3A4"/>
          </p15:clr>
        </p15:guide>
        <p15:guide id="2" pos="385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70C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>
        <p:guide orient="horz" pos="2135"/>
        <p:guide pos="3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一、党建、制度</a:t>
            </a:r>
          </a:p>
          <a:p>
            <a:r>
              <a:rPr lang="en-US" altLang="zh-CN"/>
              <a:t>1.</a:t>
            </a:r>
            <a:r>
              <a:rPr lang="zh-CN" altLang="en-US">
                <a:sym typeface="+mn-ea"/>
              </a:rPr>
              <a:t>深入学习上级文件及精神。深入学习贯彻习近平总书记系列重要讲话精神，巩固深化“两学一做”学习教育成果，加强党风廉政建设和作风建设，组织4次集体学习，开展“三型”党建工作。</a:t>
            </a:r>
            <a:endParaRPr lang="zh-CN" altLang="en-US"/>
          </a:p>
          <a:p>
            <a:r>
              <a:rPr lang="en-US" altLang="zh-CN"/>
              <a:t>2.按学校要求开展2016年度党委民主生活会清单整改，推进党务校务公开。</a:t>
            </a:r>
          </a:p>
          <a:p>
            <a:r>
              <a:rPr lang="en-US" altLang="zh-CN"/>
              <a:t>3.规范工作、抓作风、定制度。成立中心学术委员会、绩效工资分配小组、网络安全与信息化领导小组、分工会委员会等工作机构，明确责任，各项工作得到进一步的规范。规范工作纪要，中心纪要调整为中心办公会议纪要和中心工作纪要两种。制定并通过了中心绩效分配方案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一、党建、制度</a:t>
            </a:r>
          </a:p>
          <a:p>
            <a:r>
              <a:rPr lang="en-US" altLang="zh-CN"/>
              <a:t>1.</a:t>
            </a:r>
            <a:r>
              <a:rPr lang="zh-CN" altLang="en-US">
                <a:sym typeface="+mn-ea"/>
              </a:rPr>
              <a:t>深入学习上级文件及精神。深入学习贯彻习近平总书记系列重要讲话精神，巩固深化“两学一做”学习教育成果，加强党风廉政建设和作风建设，组织4次集体学习，开展“三型”党建工作。</a:t>
            </a:r>
            <a:endParaRPr lang="zh-CN" altLang="en-US"/>
          </a:p>
          <a:p>
            <a:r>
              <a:rPr lang="en-US" altLang="zh-CN"/>
              <a:t>2.按学校要求开展2016年度党委民主生活会清单整改，推进党务校务公开。</a:t>
            </a:r>
          </a:p>
          <a:p>
            <a:r>
              <a:rPr lang="en-US" altLang="zh-CN"/>
              <a:t>3.规范工作、抓作风、定制度。成立中心学术委员会、绩效工资分配小组、网络安全与信息化领导小组、分工会委员会等工作机构，明确责任，各项工作得到进一步的规范。规范工作纪要，中心纪要调整为中心办公会议纪要和中心工作纪要两种。制定并通过了中心绩效分配方案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35384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4661984" y="4517477"/>
            <a:ext cx="2684780" cy="49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2020</a:t>
            </a:r>
            <a:r>
              <a:rPr lang="zh-CN" altLang="en-US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年</a:t>
            </a: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2</a:t>
            </a:r>
            <a:r>
              <a:rPr lang="zh-CN" altLang="en-US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月</a:t>
            </a:r>
            <a:r>
              <a:rPr lang="en-US" altLang="zh-CN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17</a:t>
            </a:r>
            <a:r>
              <a:rPr lang="zh-CN" altLang="en-US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日</a:t>
            </a:r>
          </a:p>
        </p:txBody>
      </p:sp>
      <p:sp>
        <p:nvSpPr>
          <p:cNvPr id="2" name="矩形 1"/>
          <p:cNvSpPr/>
          <p:nvPr/>
        </p:nvSpPr>
        <p:spPr>
          <a:xfrm>
            <a:off x="4828411" y="3821061"/>
            <a:ext cx="235192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广东海洋大学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92250" y="2539365"/>
            <a:ext cx="91821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6600"/>
                </a:solidFill>
                <a:latin typeface="微软雅黑" panose="020B0503020204020204" charset="-122"/>
                <a:ea typeface="微软雅黑" panose="020B0503020204020204" charset="-122"/>
              </a:rPr>
              <a:t>广东海洋大学在线课程平台使用培训                  登录指引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43535" y="264160"/>
            <a:ext cx="2621734" cy="570865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手机端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/>
          <a:srcRect l="18812" t="28454" r="19069" b="40052"/>
          <a:stretch>
            <a:fillRect/>
          </a:stretch>
        </p:blipFill>
        <p:spPr>
          <a:xfrm>
            <a:off x="387561" y="2583278"/>
            <a:ext cx="1439862" cy="145986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3" name="文本框 62"/>
          <p:cNvSpPr txBox="1"/>
          <p:nvPr/>
        </p:nvSpPr>
        <p:spPr>
          <a:xfrm>
            <a:off x="343535" y="6087110"/>
            <a:ext cx="11402695" cy="52197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sz="2800" dirty="0"/>
              <a:t>    微信扫描以上二维码下载</a:t>
            </a:r>
            <a:r>
              <a:rPr lang="en-US" altLang="zh-CN" sz="2800" dirty="0"/>
              <a:t>APP</a:t>
            </a:r>
            <a:r>
              <a:rPr lang="zh-CN" altLang="en-US" sz="2800" dirty="0"/>
              <a:t>并安装。</a:t>
            </a:r>
          </a:p>
        </p:txBody>
      </p:sp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00" y="951230"/>
            <a:ext cx="9357995" cy="5024755"/>
          </a:xfrm>
          <a:prstGeom prst="rect">
            <a:avLst/>
          </a:prstGeom>
        </p:spPr>
      </p:pic>
      <p:sp>
        <p:nvSpPr>
          <p:cNvPr id="7" name=" 159"/>
          <p:cNvSpPr/>
          <p:nvPr/>
        </p:nvSpPr>
        <p:spPr>
          <a:xfrm>
            <a:off x="1899285" y="3183890"/>
            <a:ext cx="428625" cy="258445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43535" y="304800"/>
            <a:ext cx="2621734" cy="570865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手机端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"/>
          <a:stretch>
            <a:fillRect/>
          </a:stretch>
        </p:blipFill>
        <p:spPr>
          <a:xfrm>
            <a:off x="419735" y="1010920"/>
            <a:ext cx="2292985" cy="442849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81330" y="1474470"/>
            <a:ext cx="2153285" cy="288925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19735" y="5800725"/>
            <a:ext cx="11163935" cy="460375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sz="2400" dirty="0"/>
              <a:t>    新用户登陆</a:t>
            </a:r>
            <a:r>
              <a:rPr sz="2400" dirty="0" err="1"/>
              <a:t>流程</a:t>
            </a:r>
            <a:r>
              <a:rPr sz="2400" dirty="0"/>
              <a:t>，</a:t>
            </a:r>
            <a:r>
              <a:rPr lang="zh-CN" altLang="en-US" sz="2400" dirty="0"/>
              <a:t>新用户注册，用手机号获取验证码，下一步绑定学校和工号。</a:t>
            </a:r>
          </a:p>
        </p:txBody>
      </p:sp>
      <p:pic>
        <p:nvPicPr>
          <p:cNvPr id="20" name="图片 19" descr="D:\1超星\学习通+平台教师教程2018-9-6\学习通截图\登录2.jpg登录2">
            <a:extLst>
              <a:ext uri="{FF2B5EF4-FFF2-40B4-BE49-F238E27FC236}">
                <a16:creationId xmlns:a16="http://schemas.microsoft.com/office/drawing/2014/main" id="{3B3CC9EA-3458-457B-A1A1-A0F710E8667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266983" y="1010920"/>
            <a:ext cx="2166151" cy="4428490"/>
          </a:xfrm>
          <a:prstGeom prst="rect">
            <a:avLst/>
          </a:prstGeom>
          <a:noFill/>
          <a:ln w="9525">
            <a:noFill/>
          </a:ln>
          <a:effectLst>
            <a:outerShdw blurRad="292100" dist="139700" dir="2700000" algn="t" rotWithShape="0">
              <a:prstClr val="black">
                <a:alpha val="65000"/>
              </a:prstClr>
            </a:outerShdw>
          </a:effectLst>
        </p:spPr>
      </p:pic>
      <p:pic>
        <p:nvPicPr>
          <p:cNvPr id="22" name="图片 6">
            <a:extLst>
              <a:ext uri="{FF2B5EF4-FFF2-40B4-BE49-F238E27FC236}">
                <a16:creationId xmlns:a16="http://schemas.microsoft.com/office/drawing/2014/main" id="{23AF4C45-FC31-4B47-AF50-312F15E60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937" y="3206413"/>
            <a:ext cx="820186" cy="38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10">
            <a:extLst>
              <a:ext uri="{FF2B5EF4-FFF2-40B4-BE49-F238E27FC236}">
                <a16:creationId xmlns:a16="http://schemas.microsoft.com/office/drawing/2014/main" id="{44D88700-F6DF-4D8D-B982-A461219E2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5266" y="3857537"/>
            <a:ext cx="21299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</a:rPr>
              <a:t>选择</a:t>
            </a:r>
            <a:r>
              <a:rPr lang="en-US" altLang="zh-CN" sz="1600">
                <a:solidFill>
                  <a:srgbClr val="C00000"/>
                </a:solidFill>
                <a:latin typeface="微软雅黑" panose="020B0503020204020204" pitchFamily="34" charset="-122"/>
              </a:rPr>
              <a:t>“</a:t>
            </a:r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</a:rPr>
              <a:t>新用户注册</a:t>
            </a:r>
            <a:r>
              <a:rPr lang="en-US" altLang="zh-CN" sz="1600">
                <a:solidFill>
                  <a:srgbClr val="C00000"/>
                </a:solidFill>
                <a:latin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</a:rPr>
              <a:t>方式</a:t>
            </a:r>
          </a:p>
        </p:txBody>
      </p:sp>
      <p:pic>
        <p:nvPicPr>
          <p:cNvPr id="27" name="图片 4">
            <a:extLst>
              <a:ext uri="{FF2B5EF4-FFF2-40B4-BE49-F238E27FC236}">
                <a16:creationId xmlns:a16="http://schemas.microsoft.com/office/drawing/2014/main" id="{7B95814D-109A-4FA2-AD87-8F0E4A28C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494" y="1010921"/>
            <a:ext cx="2292985" cy="4428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文本框 6">
            <a:extLst>
              <a:ext uri="{FF2B5EF4-FFF2-40B4-BE49-F238E27FC236}">
                <a16:creationId xmlns:a16="http://schemas.microsoft.com/office/drawing/2014/main" id="{7A30B39A-CF15-4BC7-9F73-93D002E12F5B}"/>
              </a:ext>
            </a:extLst>
          </p:cNvPr>
          <p:cNvSpPr txBox="1"/>
          <p:nvPr/>
        </p:nvSpPr>
        <p:spPr>
          <a:xfrm>
            <a:off x="5966644" y="2418397"/>
            <a:ext cx="2319338" cy="1109663"/>
          </a:xfrm>
          <a:prstGeom prst="rect">
            <a:avLst/>
          </a:prstGeom>
          <a:noFill/>
          <a:ln w="190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1600"/>
              </a:lnSpc>
              <a:defRPr/>
            </a:pPr>
            <a:r>
              <a:rPr lang="zh-CN" altLang="en-US" sz="1600" kern="100" dirty="0">
                <a:solidFill>
                  <a:srgbClr val="C00000"/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endParaRPr lang="en-US" altLang="zh-CN" sz="1600" kern="100" dirty="0">
              <a:solidFill>
                <a:srgbClr val="C00000"/>
              </a:solidFill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1600"/>
              </a:lnSpc>
              <a:defRPr/>
            </a:pPr>
            <a:endParaRPr lang="zh-CN" altLang="en-US" sz="2800" kern="100" dirty="0">
              <a:ea typeface="等线"/>
              <a:cs typeface="宋体" panose="02010600030101010101" pitchFamily="2" charset="-122"/>
            </a:endParaRPr>
          </a:p>
          <a:p>
            <a:pPr>
              <a:lnSpc>
                <a:spcPts val="1600"/>
              </a:lnSpc>
              <a:defRPr/>
            </a:pPr>
            <a:r>
              <a:rPr lang="zh-CN" altLang="en-US" sz="1600" kern="100" dirty="0">
                <a:solidFill>
                  <a:srgbClr val="C00000"/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验证码</a:t>
            </a:r>
            <a:endParaRPr lang="en-US" altLang="zh-CN" sz="1600" kern="100" dirty="0">
              <a:solidFill>
                <a:srgbClr val="C00000"/>
              </a:solidFill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ts val="1600"/>
              </a:lnSpc>
              <a:defRPr/>
            </a:pPr>
            <a:endParaRPr lang="zh-CN" altLang="en-US" sz="2800" kern="100" dirty="0">
              <a:ea typeface="等线"/>
              <a:cs typeface="宋体" panose="02010600030101010101" pitchFamily="2" charset="-122"/>
            </a:endParaRPr>
          </a:p>
          <a:p>
            <a:pPr>
              <a:lnSpc>
                <a:spcPts val="1600"/>
              </a:lnSpc>
              <a:defRPr/>
            </a:pPr>
            <a:r>
              <a:rPr lang="zh-CN" altLang="en-US" sz="1600" kern="100" dirty="0">
                <a:solidFill>
                  <a:srgbClr val="C00000"/>
                </a:solidFill>
                <a:ea typeface="微软雅黑" panose="020B0503020204020204" pitchFamily="34" charset="-122"/>
                <a:cs typeface="微软雅黑" panose="020B0503020204020204" pitchFamily="34" charset="-122"/>
              </a:rPr>
              <a:t>密码</a:t>
            </a:r>
            <a:endParaRPr lang="zh-CN" altLang="en-US" sz="2800" kern="100" dirty="0">
              <a:ea typeface="等线"/>
              <a:cs typeface="宋体" panose="02010600030101010101" pitchFamily="2" charset="-122"/>
            </a:endParaRPr>
          </a:p>
        </p:txBody>
      </p:sp>
      <p:pic>
        <p:nvPicPr>
          <p:cNvPr id="29" name="图片 6">
            <a:extLst>
              <a:ext uri="{FF2B5EF4-FFF2-40B4-BE49-F238E27FC236}">
                <a16:creationId xmlns:a16="http://schemas.microsoft.com/office/drawing/2014/main" id="{769F6928-DCFC-4925-9A8A-C95F69E17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986" y="1010921"/>
            <a:ext cx="2167692" cy="44284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0D676DE7-CA2A-495B-8242-BD7094143AF5}"/>
              </a:ext>
            </a:extLst>
          </p:cNvPr>
          <p:cNvSpPr/>
          <p:nvPr/>
        </p:nvSpPr>
        <p:spPr>
          <a:xfrm>
            <a:off x="8775469" y="1763395"/>
            <a:ext cx="2244725" cy="3206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9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563DB70-1D44-45C4-BA2F-CAEF79CFA469}"/>
              </a:ext>
            </a:extLst>
          </p:cNvPr>
          <p:cNvSpPr/>
          <p:nvPr/>
        </p:nvSpPr>
        <p:spPr>
          <a:xfrm>
            <a:off x="843941" y="834180"/>
            <a:ext cx="10823197" cy="1419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1">
              <a:lnSpc>
                <a:spcPct val="150000"/>
              </a:lnSpc>
              <a:tabLst/>
              <a:defRPr/>
            </a:pPr>
            <a:r>
              <a:rPr lang="zh-CN" altLang="en-US" sz="2000" dirty="0">
                <a:latin typeface="微软雅黑" panose="020B0503020204020204" pitchFamily="34" charset="-122"/>
              </a:rPr>
              <a:t>如若之前未将手机号与工号绑定，可手机号</a:t>
            </a:r>
            <a:r>
              <a:rPr lang="zh-CN" altLang="zh-CN" sz="2000" dirty="0">
                <a:latin typeface="微软雅黑" panose="020B0503020204020204" pitchFamily="34" charset="-122"/>
              </a:rPr>
              <a:t>登录后点击头像</a:t>
            </a:r>
            <a:r>
              <a:rPr lang="zh-CN" altLang="en-US" sz="2000" dirty="0">
                <a:latin typeface="微软雅黑" panose="020B0503020204020204" pitchFamily="34" charset="-122"/>
              </a:rPr>
              <a:t>旁边空白处</a:t>
            </a:r>
            <a:r>
              <a:rPr lang="zh-CN" altLang="zh-CN" sz="2000" dirty="0">
                <a:latin typeface="微软雅黑" panose="020B0503020204020204" pitchFamily="34" charset="-122"/>
              </a:rPr>
              <a:t>，</a:t>
            </a:r>
            <a:r>
              <a:rPr lang="zh-CN" altLang="en-US" sz="2000" dirty="0">
                <a:latin typeface="微软雅黑" panose="020B0503020204020204" pitchFamily="34" charset="-122"/>
              </a:rPr>
              <a:t>点击单位进行输入学校名称以及工号进行绑定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</a:rPr>
              <a:t>谨记：一定要选择</a:t>
            </a:r>
            <a:r>
              <a:rPr lang="zh-CN" altLang="en-US" sz="2000" b="1" dirty="0">
                <a:latin typeface="微软雅黑" panose="020B0503020204020204" pitchFamily="34" charset="-122"/>
              </a:rPr>
              <a:t>弹出的下位框</a:t>
            </a:r>
            <a:endParaRPr lang="zh-CN" altLang="zh-CN" sz="2000" b="1" dirty="0">
              <a:latin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F99232-FCED-4F2B-B94A-1362AA9E8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515" y="2222899"/>
            <a:ext cx="2513302" cy="46351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2EB433-2C2E-4B84-BD66-2D150E96F8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169" y="2222800"/>
            <a:ext cx="2513302" cy="46340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379F79A-AAF0-43D4-AD7A-65A25C8DF6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823" y="2221702"/>
            <a:ext cx="2513302" cy="463510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6D62367-1B79-486D-A44A-B2075AFA8AFE}"/>
              </a:ext>
            </a:extLst>
          </p:cNvPr>
          <p:cNvSpPr/>
          <p:nvPr/>
        </p:nvSpPr>
        <p:spPr>
          <a:xfrm>
            <a:off x="2163843" y="2554357"/>
            <a:ext cx="1490870" cy="387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20675" hangingPunct="0">
              <a:defRPr/>
            </a:pPr>
            <a:endParaRPr lang="zh-CN" altLang="en-US" sz="3050" kern="0">
              <a:solidFill>
                <a:prstClr val="white"/>
              </a:solidFill>
              <a:latin typeface="Calibri Light"/>
              <a:ea typeface="微软雅黑 Light"/>
              <a:sym typeface="Chalkduster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9C713BC-FE10-400B-B4F9-564DBD4D71E1}"/>
              </a:ext>
            </a:extLst>
          </p:cNvPr>
          <p:cNvSpPr/>
          <p:nvPr/>
        </p:nvSpPr>
        <p:spPr>
          <a:xfrm>
            <a:off x="4821541" y="4387026"/>
            <a:ext cx="2477053" cy="3876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20675" hangingPunct="0">
              <a:defRPr/>
            </a:pPr>
            <a:endParaRPr lang="zh-CN" altLang="en-US" sz="3050" kern="0">
              <a:solidFill>
                <a:prstClr val="white"/>
              </a:solidFill>
              <a:latin typeface="Calibri Light"/>
              <a:ea typeface="微软雅黑 Light"/>
              <a:sym typeface="Chalkduster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5717C5-0E83-40DA-A00E-C25A17171738}"/>
              </a:ext>
            </a:extLst>
          </p:cNvPr>
          <p:cNvSpPr/>
          <p:nvPr/>
        </p:nvSpPr>
        <p:spPr>
          <a:xfrm>
            <a:off x="8521352" y="3021882"/>
            <a:ext cx="1419903" cy="3180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20675" hangingPunct="0">
              <a:defRPr/>
            </a:pPr>
            <a:endParaRPr lang="zh-CN" altLang="en-US" sz="3050" kern="0">
              <a:solidFill>
                <a:prstClr val="white"/>
              </a:solidFill>
              <a:latin typeface="Calibri Light"/>
              <a:ea typeface="微软雅黑 Light"/>
              <a:sym typeface="Chalkduster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ACA2CD8-2192-4798-AB00-9E35BEB9C17C}"/>
              </a:ext>
            </a:extLst>
          </p:cNvPr>
          <p:cNvSpPr/>
          <p:nvPr/>
        </p:nvSpPr>
        <p:spPr>
          <a:xfrm>
            <a:off x="343535" y="304800"/>
            <a:ext cx="2621734" cy="570865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手机端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84BD9655-2035-4CE6-8273-9F54BDE9C4D2}"/>
              </a:ext>
            </a:extLst>
          </p:cNvPr>
          <p:cNvSpPr/>
          <p:nvPr/>
        </p:nvSpPr>
        <p:spPr>
          <a:xfrm>
            <a:off x="6684885" y="2783179"/>
            <a:ext cx="1757779" cy="556755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广东海洋大学</a:t>
            </a:r>
          </a:p>
        </p:txBody>
      </p:sp>
    </p:spTree>
    <p:extLst>
      <p:ext uri="{BB962C8B-B14F-4D97-AF65-F5344CB8AC3E}">
        <p14:creationId xmlns:p14="http://schemas.microsoft.com/office/powerpoint/2010/main" val="276088388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8C1976E3-9DBA-45DA-BE40-2576157DF3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67" y="939799"/>
            <a:ext cx="2153501" cy="412866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0765" y="859155"/>
            <a:ext cx="2072005" cy="43059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1285" y="939800"/>
            <a:ext cx="2023110" cy="4204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9567" y="907415"/>
            <a:ext cx="2130425" cy="425767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800" y="336550"/>
            <a:ext cx="2621734" cy="570865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加入培训课程</a:t>
            </a:r>
          </a:p>
        </p:txBody>
      </p:sp>
      <p:sp>
        <p:nvSpPr>
          <p:cNvPr id="4" name="矩形 3"/>
          <p:cNvSpPr/>
          <p:nvPr/>
        </p:nvSpPr>
        <p:spPr>
          <a:xfrm>
            <a:off x="558800" y="5165090"/>
            <a:ext cx="2155825" cy="36639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点击扫一扫</a:t>
            </a:r>
          </a:p>
        </p:txBody>
      </p:sp>
      <p:sp>
        <p:nvSpPr>
          <p:cNvPr id="19" name="矩形 18"/>
          <p:cNvSpPr/>
          <p:nvPr/>
        </p:nvSpPr>
        <p:spPr>
          <a:xfrm>
            <a:off x="2860675" y="5197475"/>
            <a:ext cx="2314575" cy="51498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扫描此二维码或输入课程邀请码</a:t>
            </a:r>
          </a:p>
        </p:txBody>
      </p:sp>
      <p:sp>
        <p:nvSpPr>
          <p:cNvPr id="22" name="矩形 21"/>
          <p:cNvSpPr/>
          <p:nvPr/>
        </p:nvSpPr>
        <p:spPr>
          <a:xfrm>
            <a:off x="5295265" y="5197475"/>
            <a:ext cx="2288540" cy="36639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rgbClr val="FF0000"/>
                </a:solidFill>
              </a:rPr>
              <a:t>进入课程</a:t>
            </a:r>
          </a:p>
        </p:txBody>
      </p:sp>
      <p:sp>
        <p:nvSpPr>
          <p:cNvPr id="25" name="矩形 24"/>
          <p:cNvSpPr/>
          <p:nvPr/>
        </p:nvSpPr>
        <p:spPr>
          <a:xfrm>
            <a:off x="7741285" y="5197475"/>
            <a:ext cx="2072005" cy="36639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点击班级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88030" y="383540"/>
            <a:ext cx="8903970" cy="39878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sz="2000" dirty="0">
                <a:sym typeface="+mn-ea"/>
              </a:rPr>
              <a:t>老师们请先</a:t>
            </a:r>
            <a:r>
              <a:rPr lang="zh-CN" altLang="en-US" sz="2000" dirty="0"/>
              <a:t>加入培训课程，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63750" y="1261635"/>
            <a:ext cx="546735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9615" y="4829175"/>
            <a:ext cx="430530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52115" y="1753235"/>
            <a:ext cx="2038985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52110" y="1753235"/>
            <a:ext cx="1998980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81795" y="1085850"/>
            <a:ext cx="531495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30765" y="5197475"/>
            <a:ext cx="2072005" cy="67818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等候老师发送同步课堂邀请码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003790" y="1643380"/>
            <a:ext cx="1998980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930130" y="3373120"/>
            <a:ext cx="2035810" cy="36639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进入班级群聊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4C1B315-A2CA-44D3-8D3C-0ECBE539F2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988" y="939799"/>
            <a:ext cx="2254355" cy="4128196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433771FF-3112-4FED-A6A4-0E66335E1B6F}"/>
              </a:ext>
            </a:extLst>
          </p:cNvPr>
          <p:cNvSpPr txBox="1"/>
          <p:nvPr/>
        </p:nvSpPr>
        <p:spPr>
          <a:xfrm>
            <a:off x="3355758" y="2153919"/>
            <a:ext cx="1338839" cy="368300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1468" y="1288415"/>
            <a:ext cx="2357012" cy="49002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19" y="1306830"/>
            <a:ext cx="2377171" cy="4940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9912" y="1386840"/>
            <a:ext cx="2326369" cy="483820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615" y="1288414"/>
            <a:ext cx="2388460" cy="496399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58800" y="336550"/>
            <a:ext cx="2621734" cy="1050290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输入同步课堂邀请码</a:t>
            </a:r>
          </a:p>
        </p:txBody>
      </p:sp>
      <p:sp>
        <p:nvSpPr>
          <p:cNvPr id="4" name="矩形 3"/>
          <p:cNvSpPr/>
          <p:nvPr/>
        </p:nvSpPr>
        <p:spPr>
          <a:xfrm>
            <a:off x="755934" y="6247442"/>
            <a:ext cx="2216551" cy="4652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点击扫一扫</a:t>
            </a:r>
          </a:p>
        </p:txBody>
      </p:sp>
      <p:sp>
        <p:nvSpPr>
          <p:cNvPr id="19" name="矩形 18"/>
          <p:cNvSpPr/>
          <p:nvPr/>
        </p:nvSpPr>
        <p:spPr>
          <a:xfrm>
            <a:off x="3543900" y="6263639"/>
            <a:ext cx="2379773" cy="4652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输入课堂邀请码</a:t>
            </a:r>
          </a:p>
        </p:txBody>
      </p:sp>
      <p:sp>
        <p:nvSpPr>
          <p:cNvPr id="22" name="矩形 21"/>
          <p:cNvSpPr/>
          <p:nvPr/>
        </p:nvSpPr>
        <p:spPr>
          <a:xfrm>
            <a:off x="6386870" y="6263639"/>
            <a:ext cx="2353004" cy="4652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进入同步课堂</a:t>
            </a:r>
          </a:p>
        </p:txBody>
      </p:sp>
      <p:sp>
        <p:nvSpPr>
          <p:cNvPr id="25" name="矩形 24"/>
          <p:cNvSpPr/>
          <p:nvPr/>
        </p:nvSpPr>
        <p:spPr>
          <a:xfrm>
            <a:off x="9250134" y="6263639"/>
            <a:ext cx="2130370" cy="4652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dirty="0">
                <a:solidFill>
                  <a:srgbClr val="FF0000"/>
                </a:solidFill>
              </a:rPr>
              <a:t>可发布互动信息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288030" y="383540"/>
            <a:ext cx="8785225" cy="829945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班级群聊收到老师发送的同步课堂邀请码，输入邀请码进入同步课堂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489881" y="1941194"/>
            <a:ext cx="562136" cy="467693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6248" y="5796837"/>
            <a:ext cx="442657" cy="467693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03216" y="2408887"/>
            <a:ext cx="2131676" cy="467693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35728" y="2459106"/>
            <a:ext cx="2055288" cy="467693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31926" y="5724682"/>
            <a:ext cx="1846364" cy="467693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-167640" y="775970"/>
            <a:ext cx="3638550" cy="2401570"/>
          </a:xfrm>
          <a:prstGeom prst="cloudCallout">
            <a:avLst>
              <a:gd name="adj1" fmla="val 57853"/>
              <a:gd name="adj2" fmla="val 6187"/>
            </a:avLst>
          </a:prstGeom>
          <a:solidFill>
            <a:schemeClr val="bg1">
              <a:alpha val="5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070C0"/>
                </a:solidFill>
              </a:rPr>
              <a:t>技术支持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8916918" y="5005912"/>
            <a:ext cx="294457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ea typeface="宋体" panose="02010600030101010101" pitchFamily="2" charset="-122"/>
              </a:rPr>
              <a:t>群号</a:t>
            </a:r>
            <a:r>
              <a:rPr lang="en-US" altLang="zh-CN" sz="2400" dirty="0">
                <a:ea typeface="宋体" panose="02010600030101010101" pitchFamily="2" charset="-122"/>
              </a:rPr>
              <a:t>:</a:t>
            </a:r>
            <a:r>
              <a:rPr lang="en-US" altLang="zh-CN" dirty="0"/>
              <a:t> </a:t>
            </a:r>
            <a:r>
              <a:rPr lang="en-US" altLang="zh-CN" sz="2400" dirty="0"/>
              <a:t>648618641</a:t>
            </a:r>
            <a:r>
              <a:rPr lang="zh-CN" altLang="zh-CN" sz="2400" dirty="0"/>
              <a:t> 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4395470" y="922020"/>
            <a:ext cx="3766185" cy="570865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厂商服务人员</a:t>
            </a:r>
          </a:p>
        </p:txBody>
      </p:sp>
      <p:sp>
        <p:nvSpPr>
          <p:cNvPr id="6" name="矩形 5"/>
          <p:cNvSpPr/>
          <p:nvPr/>
        </p:nvSpPr>
        <p:spPr>
          <a:xfrm>
            <a:off x="8567114" y="922020"/>
            <a:ext cx="3294380" cy="525657"/>
          </a:xfrm>
          <a:prstGeom prst="rect">
            <a:avLst/>
          </a:prstGeom>
          <a:solidFill>
            <a:srgbClr val="FE5A3E"/>
          </a:solidFill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Clr>
                <a:srgbClr val="FFFFFF"/>
              </a:buClr>
              <a:buFont typeface="Wingdings" panose="05000000000000000000" pitchFamily="2" charset="2"/>
              <a:buChar char="n"/>
            </a:pP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厂商服务</a:t>
            </a:r>
            <a:r>
              <a:rPr lang="en-US" altLang="zh-CN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群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9348" y="1825912"/>
            <a:ext cx="4490720" cy="40011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sz="2000" dirty="0"/>
              <a:t>黄锦波</a:t>
            </a:r>
            <a:r>
              <a:rPr lang="zh-CN" sz="2000" dirty="0"/>
              <a:t>：</a:t>
            </a:r>
            <a:r>
              <a:rPr lang="en-US" altLang="zh-CN" sz="2000" dirty="0"/>
              <a:t>QQ529919218</a:t>
            </a:r>
            <a:r>
              <a:rPr lang="zh-CN" altLang="en-US" sz="2000" dirty="0"/>
              <a:t>，</a:t>
            </a:r>
            <a:r>
              <a:rPr lang="en-US" altLang="zh-CN" sz="2000" dirty="0"/>
              <a:t>15817182181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59983" y="2316767"/>
            <a:ext cx="4300855" cy="39878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buClr>
                <a:srgbClr val="FF6600"/>
              </a:buClr>
            </a:pPr>
            <a:r>
              <a:rPr lang="zh-CN" altLang="en-US" dirty="0"/>
              <a:t>洪球</a:t>
            </a:r>
            <a:r>
              <a:rPr lang="zh-CN" dirty="0"/>
              <a:t>：</a:t>
            </a:r>
            <a:r>
              <a:rPr lang="en-US" altLang="zh-CN" dirty="0"/>
              <a:t>QQ2929803809</a:t>
            </a:r>
            <a:r>
              <a:rPr lang="zh-CN" altLang="en-US" dirty="0"/>
              <a:t>，</a:t>
            </a:r>
            <a:r>
              <a:rPr lang="en-US" altLang="zh-CN" sz="2000" dirty="0"/>
              <a:t>18665698518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A89490A-E438-4D81-ADAF-706C287B9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720" y="1540089"/>
            <a:ext cx="2530059" cy="327490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64F4D96-14DC-4184-A8D9-53A9BC9CC5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708" y="2897002"/>
            <a:ext cx="3134742" cy="3700170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393</Words>
  <Application>Microsoft Office PowerPoint</Application>
  <PresentationFormat>宽屏</PresentationFormat>
  <Paragraphs>45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黑体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robert.lu</dc:creator>
  <cp:lastModifiedBy>洪 球</cp:lastModifiedBy>
  <cp:revision>589</cp:revision>
  <dcterms:created xsi:type="dcterms:W3CDTF">2017-06-04T15:27:00Z</dcterms:created>
  <dcterms:modified xsi:type="dcterms:W3CDTF">2020-02-12T07:51:45Z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