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301" r:id="rId3"/>
    <p:sldId id="302" r:id="rId4"/>
    <p:sldId id="303" r:id="rId5"/>
    <p:sldId id="345" r:id="rId6"/>
    <p:sldId id="304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5" r:id="rId15"/>
    <p:sldId id="313" r:id="rId16"/>
    <p:sldId id="316" r:id="rId17"/>
    <p:sldId id="317" r:id="rId18"/>
    <p:sldId id="318" r:id="rId19"/>
    <p:sldId id="344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9" r:id="rId29"/>
    <p:sldId id="333" r:id="rId30"/>
    <p:sldId id="331" r:id="rId31"/>
    <p:sldId id="332" r:id="rId32"/>
    <p:sldId id="330" r:id="rId33"/>
    <p:sldId id="337" r:id="rId34"/>
    <p:sldId id="336" r:id="rId35"/>
    <p:sldId id="335" r:id="rId36"/>
    <p:sldId id="339" r:id="rId37"/>
    <p:sldId id="342" r:id="rId38"/>
    <p:sldId id="341" r:id="rId39"/>
    <p:sldId id="343" r:id="rId40"/>
    <p:sldId id="334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 userDrawn="1">
          <p15:clr>
            <a:srgbClr val="A4A3A4"/>
          </p15:clr>
        </p15:guide>
        <p15:guide id="3" orient="horz" pos="2818" userDrawn="1">
          <p15:clr>
            <a:srgbClr val="A4A3A4"/>
          </p15:clr>
        </p15:guide>
        <p15:guide id="4" pos="7219" userDrawn="1">
          <p15:clr>
            <a:srgbClr val="A4A3A4"/>
          </p15:clr>
        </p15:guide>
        <p15:guide id="5" pos="438" userDrawn="1">
          <p15:clr>
            <a:srgbClr val="A4A3A4"/>
          </p15:clr>
        </p15:guide>
        <p15:guide id="6" orient="horz" pos="10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967B"/>
    <a:srgbClr val="777986"/>
    <a:srgbClr val="494949"/>
    <a:srgbClr val="FB7F8E"/>
    <a:srgbClr val="FCAE68"/>
    <a:srgbClr val="FA7596"/>
    <a:srgbClr val="FA7993"/>
    <a:srgbClr val="FA7695"/>
    <a:srgbClr val="FEDC44"/>
    <a:srgbClr val="FED6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91" autoAdjust="0"/>
    <p:restoredTop sz="91590" autoAdjust="0"/>
  </p:normalViewPr>
  <p:slideViewPr>
    <p:cSldViewPr snapToGrid="0" showGuides="1">
      <p:cViewPr varScale="1">
        <p:scale>
          <a:sx n="66" d="100"/>
          <a:sy n="66" d="100"/>
        </p:scale>
        <p:origin x="930" y="72"/>
      </p:cViewPr>
      <p:guideLst>
        <p:guide orient="horz" pos="550"/>
        <p:guide orient="horz" pos="2818"/>
        <p:guide pos="7219"/>
        <p:guide pos="438"/>
        <p:guide orient="horz" pos="1094"/>
      </p:guideLst>
    </p:cSldViewPr>
  </p:slideViewPr>
  <p:outlineViewPr>
    <p:cViewPr>
      <p:scale>
        <a:sx n="33" d="100"/>
        <a:sy n="33" d="100"/>
      </p:scale>
      <p:origin x="0" y="-263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7FC2F-BAB8-4F42-910C-B21A79C548A4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F470C-D80C-4156-A230-BD93C88B84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791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F470C-D80C-4156-A230-BD93C88B840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784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8F470C-D80C-4156-A230-BD93C88B8401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149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2496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D422D3-B8EA-4C75-AEF5-D1998EBCA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BC91280-375B-46F7-A36F-0051992BA9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E4FA76-A78E-4909-B9CA-DA7E70ADC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E9E109-D215-466C-93C5-EA2449C5A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61AF90-92FD-463A-8428-415B06F51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6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FE4E104-C219-4477-98CD-8A4F7EB57C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9DFED2C-202B-499E-8D25-38AB3D5A5A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590A1E-891D-4E89-9675-9ED4EF96C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9A2460-9B48-4C79-B899-3A2E4517F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9D3D6B-AAB5-4EA1-B105-B3B82BC24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245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6E7818-9805-4BA2-9AB5-5C0860FAB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1C2894-4A03-463E-9380-C53AAE43A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B95E42-4CB4-47D7-ADF3-9EF9FEBE7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C2019D-9CE5-4912-93C1-5A0B5902A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EC75BD-4A42-4DF7-9DBA-3FD1A80A5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658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362AD9-BFDD-4E13-B62D-8905A8FED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F1E3E9-65CD-4931-BD3C-D5FDF0B00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9DBADC-C2CA-4196-A978-EE18F2AFD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8EFF07-F9A8-401E-908B-48C2C485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0C3D91-38FA-4848-8D64-A28F4B977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764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97D619-32F1-4FD7-81A0-A045C2F06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A07D25-67C4-45AA-B066-28E2E2CEFB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1351487-EEE5-472D-980E-F97F1133AD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102FD6-0D50-418D-8546-37FD51E8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625139D-25A8-4AFE-845D-0C455B9E2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45E390F-B47F-4A0B-9018-10D6B97CE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74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172306-11C0-4C17-BD23-1744D74DE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3A2B76-EC24-4C2A-86BF-046B745A1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B7C458-4C55-4E7A-9ADD-4E10A7310B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7091F9-81E5-4BE3-874A-13CE22A162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0C6497D-7A75-4E2B-8EEE-8249499CC1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161EA92-09D6-48B5-93A1-9B951B639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8E1201C-17B0-4169-A9B9-56087C18F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64EF3F1-01DC-489B-848B-C8351BD0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452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C76384-EC86-4C4D-84D4-4F0DD2BE4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2EDB76-B0FE-4E6F-854B-5C1B49251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043A786-532F-4213-96F4-EAD9AA247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AB3E89-566C-42A3-9964-62BE217F7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1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13FA52F-4E15-485B-A819-39B8C01D9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26D4491-BA12-482B-AF78-AEDA7D581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3B21F6-04A5-4B15-9880-D7D9F32AC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3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419145-1C81-41E2-9295-79F31D69A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E81A36-7BCB-4B12-B56F-B443DB773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B448370-633A-468D-AE97-7A9C68ABFC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B9A0E1B-2448-4A17-A942-32D1C6E29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E7133D-AD14-43F4-880B-8C0D0D909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3AB836A-C1C1-4E4D-96F0-C8C1AD03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036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B3A383-8B25-4CF7-BF48-1847C291F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2A32C96-1359-4F25-8EEC-188843515D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32D910-EEBF-4EC8-B4A3-19D7B5C131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9E36FF-C665-4DC2-AF71-C4503FCA9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A3863D-D212-47B6-99CC-7F5B4071E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5C7EE9-324C-485D-B5D1-DFB8FEB2A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687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D13FFC-0E4F-46BA-ABF7-DA28CE3AA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134A3A-C0D5-4D98-AA10-206AA9E04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062F84-FD53-4E58-ABD0-CEC12BB761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54C44-E25D-4C73-814B-4464E38C2B75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9214F7-C67F-43DC-8900-C051246F35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27917C-7E31-465C-A2AA-6EF420B4D6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319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microsoft.com/office/2007/relationships/hdphoto" Target="../media/hdphoto1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4000">
              <a:srgbClr val="FB947D"/>
            </a:gs>
            <a:gs pos="1000">
              <a:srgbClr val="FA7596"/>
            </a:gs>
            <a:gs pos="99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椭圆 3">
            <a:extLst>
              <a:ext uri="{FF2B5EF4-FFF2-40B4-BE49-F238E27FC236}">
                <a16:creationId xmlns:a16="http://schemas.microsoft.com/office/drawing/2014/main" id="{403FA50C-ADD7-47F3-B53C-3AD5C9D05F7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726427" y="1059429"/>
            <a:ext cx="4739148" cy="4739144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文本框 2">
            <a:extLst>
              <a:ext uri="{FF2B5EF4-FFF2-40B4-BE49-F238E27FC236}">
                <a16:creationId xmlns:a16="http://schemas.microsoft.com/office/drawing/2014/main" id="{451C98AE-3223-4B47-9615-C2FBF77089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877129" y="2844225"/>
            <a:ext cx="4437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在线共享课程</a:t>
            </a:r>
          </a:p>
        </p:txBody>
      </p:sp>
      <p:sp>
        <p:nvSpPr>
          <p:cNvPr id="7" name="PA_文本框 6">
            <a:extLst>
              <a:ext uri="{FF2B5EF4-FFF2-40B4-BE49-F238E27FC236}">
                <a16:creationId xmlns:a16="http://schemas.microsoft.com/office/drawing/2014/main" id="{BD6DF1F1-4B37-40A4-B5C4-46E27B18C93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027612" y="3587175"/>
            <a:ext cx="213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教师端讲解</a:t>
            </a:r>
          </a:p>
        </p:txBody>
      </p:sp>
      <p:pic>
        <p:nvPicPr>
          <p:cNvPr id="10" name="PA_图片 9" descr="教育的力量白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86048" y="396039"/>
            <a:ext cx="3086100" cy="78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07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248586" y="345943"/>
            <a:ext cx="4144088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02-3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在线学习管理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677697"/>
            <a:ext cx="3646209" cy="41929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老师可通过教师端 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”栏目对学生的学习行为进行监督管理，对于进度落后的学生可通过该栏目的“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督促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 按钮发送督促信息，学生会在W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端、A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端、邮件、短信收到相应学习督促通知。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5474"/>
          <a:stretch/>
        </p:blipFill>
        <p:spPr>
          <a:xfrm>
            <a:off x="3789362" y="1761490"/>
            <a:ext cx="8257495" cy="4442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58799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248586" y="345943"/>
            <a:ext cx="4144088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02-4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作业查看批阅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481" y="1564731"/>
            <a:ext cx="3409354" cy="47089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”栏目可查看本课程所有章节测试的完成情况。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如设置有主观题的课程可通过“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批阅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”按钮进行在线批阅。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试卷详情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即可观看本章节测试具体题目。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r="6167"/>
          <a:stretch/>
        </p:blipFill>
        <p:spPr>
          <a:xfrm>
            <a:off x="3999321" y="2023639"/>
            <a:ext cx="7961621" cy="4194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15440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453156" y="345943"/>
            <a:ext cx="3285689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02-5 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论坛管理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81" y="1677697"/>
            <a:ext cx="3158490" cy="46546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可通过“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课程论坛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”栏目参与论坛互动。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点击右上角“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我的班级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”即可进入本班级所讨论的论题。老师可在这里与本班的同学进行互动交流，发表论题，让同学们参与讨论。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512" y="2023639"/>
            <a:ext cx="8622665" cy="389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715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0" y="1677697"/>
            <a:ext cx="3158490" cy="46138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见面课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”栏目可查看本课程所有见面课时间。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老师可对见面课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考勤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调整。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老师如不安排见面课线下带学的话，可将这部分设置为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学生自行观看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。学生可通过A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或者W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端观看直播或者回看直播。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系统会自动记录学生观看进度和成绩。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470" y="2118360"/>
            <a:ext cx="8832215" cy="3400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258549" y="345943"/>
            <a:ext cx="3674903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02-6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见面课管理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264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8E396AB-218C-4F8A-BBA7-3DBCC5549F79}"/>
              </a:ext>
            </a:extLst>
          </p:cNvPr>
          <p:cNvSpPr/>
          <p:nvPr/>
        </p:nvSpPr>
        <p:spPr>
          <a:xfrm>
            <a:off x="504825" y="286227"/>
            <a:ext cx="11182350" cy="62855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219576" y="699961"/>
            <a:ext cx="5752849" cy="637949"/>
            <a:chOff x="5176204" y="549819"/>
            <a:chExt cx="2405696" cy="637949"/>
          </a:xfrm>
        </p:grpSpPr>
        <p:sp>
          <p:nvSpPr>
            <p:cNvPr id="13" name="圆角矩形 12"/>
            <p:cNvSpPr/>
            <p:nvPr/>
          </p:nvSpPr>
          <p:spPr>
            <a:xfrm>
              <a:off x="5176204" y="578394"/>
              <a:ext cx="2405696" cy="6093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标题 2">
              <a:extLst>
                <a:ext uri="{FF2B5EF4-FFF2-40B4-BE49-F238E27FC236}">
                  <a16:creationId xmlns:a16="http://schemas.microsoft.com/office/drawing/2014/main" id="{A9F71783-0BAA-4091-B751-DA459C228F56}"/>
                </a:ext>
              </a:extLst>
            </p:cNvPr>
            <p:cNvSpPr txBox="1">
              <a:spLocks/>
            </p:cNvSpPr>
            <p:nvPr/>
          </p:nvSpPr>
          <p:spPr>
            <a:xfrm>
              <a:off x="5479760" y="549819"/>
              <a:ext cx="1829121" cy="60937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defRPr/>
              </a:pPr>
              <a:r>
                <a:rPr lang="en-US" altLang="zh-CN" sz="4000" dirty="0">
                  <a:solidFill>
                    <a:srgbClr val="FA7695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r>
                <a:rPr lang="zh-CN" altLang="en-US" sz="4000" dirty="0">
                  <a:solidFill>
                    <a:srgbClr val="FA7695"/>
                  </a:solidFill>
                  <a:latin typeface="微软雅黑" panose="020B0503020204020204" charset="-122"/>
                  <a:ea typeface="微软雅黑" panose="020B0503020204020204" charset="-122"/>
                </a:rPr>
                <a:t>考核与成绩管理</a:t>
              </a:r>
              <a:r>
                <a:rPr lang="en-US" altLang="zh-CN" sz="4000" dirty="0">
                  <a:solidFill>
                    <a:srgbClr val="FA7695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zh-CN" altLang="en-US" sz="4000" dirty="0">
                <a:solidFill>
                  <a:srgbClr val="FA769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50717" y="2198052"/>
            <a:ext cx="9290567" cy="2461895"/>
            <a:chOff x="1867726" y="1609222"/>
            <a:chExt cx="9290567" cy="2461895"/>
          </a:xfrm>
        </p:grpSpPr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>
            <a:xfrm>
              <a:off x="5480790" y="1609222"/>
              <a:ext cx="5677503" cy="24618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4000" dirty="0">
                  <a:solidFill>
                    <a:srgbClr val="FB7F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二、成绩管理与导出</a:t>
              </a:r>
            </a:p>
          </p:txBody>
        </p:sp>
        <p:sp>
          <p:nvSpPr>
            <p:cNvPr id="8" name="矩形 7"/>
            <p:cNvSpPr/>
            <p:nvPr>
              <p:custDataLst>
                <p:tags r:id="rId2"/>
              </p:custDataLst>
            </p:nvPr>
          </p:nvSpPr>
          <p:spPr>
            <a:xfrm>
              <a:off x="1867726" y="1609222"/>
              <a:ext cx="3923473" cy="24618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4000" dirty="0">
                  <a:solidFill>
                    <a:srgbClr val="FB7F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一、期末考核</a:t>
              </a:r>
            </a:p>
          </p:txBody>
        </p:sp>
      </p:grpSp>
      <p:sp>
        <p:nvSpPr>
          <p:cNvPr id="3" name="矩形 2"/>
          <p:cNvSpPr/>
          <p:nvPr/>
        </p:nvSpPr>
        <p:spPr>
          <a:xfrm rot="1939008">
            <a:off x="-100618" y="53509"/>
            <a:ext cx="1959428" cy="1959428"/>
          </a:xfrm>
          <a:prstGeom prst="rect">
            <a:avLst/>
          </a:prstGeom>
          <a:noFill/>
          <a:ln w="38100">
            <a:solidFill>
              <a:srgbClr val="FB96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939008">
            <a:off x="10480448" y="4754025"/>
            <a:ext cx="1959428" cy="1959428"/>
          </a:xfrm>
          <a:prstGeom prst="rect">
            <a:avLst/>
          </a:prstGeom>
          <a:noFill/>
          <a:ln w="38100">
            <a:solidFill>
              <a:srgbClr val="FCAE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572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508681" y="345943"/>
            <a:ext cx="3174638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03-1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期末考核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82359" y="1938680"/>
            <a:ext cx="7938970" cy="4247558"/>
            <a:chOff x="4257947" y="1504314"/>
            <a:chExt cx="7938970" cy="424755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7491"/>
            <a:stretch/>
          </p:blipFill>
          <p:spPr>
            <a:xfrm>
              <a:off x="4257947" y="1504314"/>
              <a:ext cx="7850479" cy="261810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/>
            <a:srcRect r="6448" b="40407"/>
            <a:stretch/>
          </p:blipFill>
          <p:spPr>
            <a:xfrm>
              <a:off x="4258583" y="4120516"/>
              <a:ext cx="7938334" cy="1631356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0" y="1435586"/>
            <a:ext cx="3919674" cy="56187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智慧树课程期末考试需在规定时间段内完成，本学期的期末考试时间为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00:00:00-12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23:59:59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考试时间可根据学校选课老师要求进行适当调整，需提前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个工作日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告知，且只能修改一次。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”栏目，下拉至最后即为考试试卷。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如课程有主观题，需要老师点击“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批阅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”在线批改。若为客观题，则系统会总阅卷。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652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3889903" y="345943"/>
            <a:ext cx="4591776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03-2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成绩管理与导出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997982"/>
            <a:ext cx="3158490" cy="41983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成绩管理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”栏目，点击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成绩规则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可查看该课程成绩比例。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成绩管理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”栏目，点击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班级名称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可查看每个学生的详细得分情况，并可通过“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导出成绩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”按钮，导出课程成绩。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395" y="1895475"/>
            <a:ext cx="8990965" cy="1685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395" y="3921125"/>
            <a:ext cx="8945245" cy="239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478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41097" y="2959634"/>
            <a:ext cx="6936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课程事务处理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14011" y="2321005"/>
            <a:ext cx="248194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09662" y="4750276"/>
            <a:ext cx="1816538" cy="1816538"/>
          </a:xfrm>
          <a:prstGeom prst="ellipse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H="1">
            <a:off x="10060682" y="445721"/>
            <a:ext cx="512068" cy="512068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H="1">
            <a:off x="11014076" y="5965379"/>
            <a:ext cx="1463674" cy="1463674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H="1">
            <a:off x="3491321" y="1736725"/>
            <a:ext cx="194730" cy="1947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318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3987819" y="360458"/>
            <a:ext cx="4216362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04-1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课程事务处理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2272984"/>
            <a:ext cx="3158490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选课老师可通过“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课程事务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”栏目对学生提交的作业重做等事务进行审核批准。选定学生，点击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即可完成本次审批。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470" y="2032000"/>
            <a:ext cx="8872855" cy="375158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-411162" y="6286500"/>
            <a:ext cx="1143000" cy="1143000"/>
          </a:xfrm>
          <a:prstGeom prst="ellipse">
            <a:avLst/>
          </a:pr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708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7">
            <a:extLst>
              <a:ext uri="{FF2B5EF4-FFF2-40B4-BE49-F238E27FC236}">
                <a16:creationId xmlns:a16="http://schemas.microsoft.com/office/drawing/2014/main" id="{885ECBB8-9533-491D-A490-165324848163}"/>
              </a:ext>
            </a:extLst>
          </p:cNvPr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132C2C7-386B-4413-8452-5798228AE4F7}"/>
              </a:ext>
            </a:extLst>
          </p:cNvPr>
          <p:cNvSpPr txBox="1">
            <a:spLocks/>
          </p:cNvSpPr>
          <p:nvPr/>
        </p:nvSpPr>
        <p:spPr>
          <a:xfrm>
            <a:off x="4009590" y="500176"/>
            <a:ext cx="4172819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04-2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课程事务处理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F13CC2-A675-475B-9AA8-A48831AF196D}"/>
              </a:ext>
            </a:extLst>
          </p:cNvPr>
          <p:cNvSpPr txBox="1"/>
          <p:nvPr/>
        </p:nvSpPr>
        <p:spPr>
          <a:xfrm>
            <a:off x="0" y="2272984"/>
            <a:ext cx="3158490" cy="23462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选课老师可通过点击“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学籍管理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”栏目，点击导出“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学生信息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”，了解目前所带的班级学生报到课程的情况。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662E3C2-6EFD-419A-B493-9175D2DA8592}"/>
              </a:ext>
            </a:extLst>
          </p:cNvPr>
          <p:cNvSpPr/>
          <p:nvPr/>
        </p:nvSpPr>
        <p:spPr>
          <a:xfrm>
            <a:off x="-411162" y="6286500"/>
            <a:ext cx="1143000" cy="1143000"/>
          </a:xfrm>
          <a:prstGeom prst="ellipse">
            <a:avLst/>
          </a:pr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600970A-CA36-42DB-B3BB-7714B20E1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00" y="2206899"/>
            <a:ext cx="8313737" cy="384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497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68D24BE-CBA2-4F51-A845-BCE5F3E04BCC}"/>
              </a:ext>
            </a:extLst>
          </p:cNvPr>
          <p:cNvSpPr/>
          <p:nvPr/>
        </p:nvSpPr>
        <p:spPr>
          <a:xfrm>
            <a:off x="743238" y="2235201"/>
            <a:ext cx="10705524" cy="4238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0889D3-46E2-427A-9AC1-E1C5017F5665}"/>
              </a:ext>
            </a:extLst>
          </p:cNvPr>
          <p:cNvSpPr txBox="1"/>
          <p:nvPr/>
        </p:nvSpPr>
        <p:spPr>
          <a:xfrm>
            <a:off x="4965759" y="582730"/>
            <a:ext cx="22604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CC58140-F37F-454F-B385-EAD7D7CE8EFD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012312" y="2897120"/>
            <a:ext cx="22854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gradFill>
                  <a:gsLst>
                    <a:gs pos="1000">
                      <a:srgbClr val="FA7695"/>
                    </a:gs>
                    <a:gs pos="100000">
                      <a:srgbClr val="FA7695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登录认证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FC4D6DF-33F5-4FEA-8CE6-904BA5833405}"/>
              </a:ext>
            </a:extLst>
          </p:cNvPr>
          <p:cNvGrpSpPr/>
          <p:nvPr/>
        </p:nvGrpSpPr>
        <p:grpSpPr>
          <a:xfrm>
            <a:off x="1288681" y="2610682"/>
            <a:ext cx="1446248" cy="1078895"/>
            <a:chOff x="115908" y="3450617"/>
            <a:chExt cx="1446248" cy="107889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CED2829-D329-4110-B524-43091CB2AD78}"/>
                </a:ext>
              </a:extLst>
            </p:cNvPr>
            <p:cNvSpPr/>
            <p:nvPr/>
          </p:nvSpPr>
          <p:spPr>
            <a:xfrm>
              <a:off x="483261" y="3450617"/>
              <a:ext cx="1078895" cy="10788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FA7695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122FFC9-6569-4586-B309-CA5AB1C2FDE6}"/>
                </a:ext>
              </a:extLst>
            </p:cNvPr>
            <p:cNvSpPr txBox="1"/>
            <p:nvPr/>
          </p:nvSpPr>
          <p:spPr>
            <a:xfrm>
              <a:off x="115908" y="3505667"/>
              <a:ext cx="1051043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rgbClr val="FA7695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6000" dirty="0">
                <a:solidFill>
                  <a:srgbClr val="FA7695"/>
                </a:solidFill>
                <a:latin typeface="Agency FB" panose="020B0503020202020204" pitchFamily="34" charset="0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5F070CD-21F6-4411-AABF-1619AE95EFC5}"/>
              </a:ext>
            </a:extLst>
          </p:cNvPr>
          <p:cNvCxnSpPr/>
          <p:nvPr/>
        </p:nvCxnSpPr>
        <p:spPr>
          <a:xfrm>
            <a:off x="1562156" y="1182894"/>
            <a:ext cx="297174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74A88EA-E3BD-46D1-BBA8-D75FA7BA9CA7}"/>
              </a:ext>
            </a:extLst>
          </p:cNvPr>
          <p:cNvCxnSpPr/>
          <p:nvPr/>
        </p:nvCxnSpPr>
        <p:spPr>
          <a:xfrm>
            <a:off x="7468785" y="1182894"/>
            <a:ext cx="297174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2">
            <a:extLst>
              <a:ext uri="{FF2B5EF4-FFF2-40B4-BE49-F238E27FC236}">
                <a16:creationId xmlns:a16="http://schemas.microsoft.com/office/drawing/2014/main" id="{2CC58140-F37F-454F-B385-EAD7D7CE8EFD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046090" y="4237070"/>
            <a:ext cx="34261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solidFill>
                  <a:srgbClr val="FA76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平台操作与课程运行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FC4D6DF-33F5-4FEA-8CE6-904BA5833405}"/>
              </a:ext>
            </a:extLst>
          </p:cNvPr>
          <p:cNvGrpSpPr/>
          <p:nvPr/>
        </p:nvGrpSpPr>
        <p:grpSpPr>
          <a:xfrm>
            <a:off x="4255857" y="2581423"/>
            <a:ext cx="2637796" cy="3595607"/>
            <a:chOff x="483261" y="3450617"/>
            <a:chExt cx="2637796" cy="359560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CED2829-D329-4110-B524-43091CB2AD78}"/>
                </a:ext>
              </a:extLst>
            </p:cNvPr>
            <p:cNvSpPr/>
            <p:nvPr/>
          </p:nvSpPr>
          <p:spPr>
            <a:xfrm>
              <a:off x="483261" y="3450617"/>
              <a:ext cx="1078895" cy="10788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FA7695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122FFC9-6569-4586-B309-CA5AB1C2FDE6}"/>
                </a:ext>
              </a:extLst>
            </p:cNvPr>
            <p:cNvSpPr txBox="1"/>
            <p:nvPr/>
          </p:nvSpPr>
          <p:spPr>
            <a:xfrm>
              <a:off x="2070014" y="6030561"/>
              <a:ext cx="1051043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rgbClr val="FA7695"/>
                  </a:solidFill>
                  <a:latin typeface="Agency FB" panose="020B0503020202020204" pitchFamily="34" charset="0"/>
                </a:rPr>
                <a:t>06</a:t>
              </a:r>
              <a:endParaRPr lang="zh-CN" altLang="en-US" sz="6000" dirty="0">
                <a:solidFill>
                  <a:srgbClr val="FA7695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6" name="文本框 2">
            <a:extLst>
              <a:ext uri="{FF2B5EF4-FFF2-40B4-BE49-F238E27FC236}">
                <a16:creationId xmlns:a16="http://schemas.microsoft.com/office/drawing/2014/main" id="{2CC58140-F37F-454F-B385-EAD7D7CE8EFD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038616" y="5378146"/>
            <a:ext cx="32961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solidFill>
                  <a:srgbClr val="FA76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考核与成绩管理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FC4D6DF-33F5-4FEA-8CE6-904BA5833405}"/>
              </a:ext>
            </a:extLst>
          </p:cNvPr>
          <p:cNvGrpSpPr/>
          <p:nvPr/>
        </p:nvGrpSpPr>
        <p:grpSpPr>
          <a:xfrm>
            <a:off x="5806207" y="2579292"/>
            <a:ext cx="1087446" cy="1100107"/>
            <a:chOff x="474710" y="3450617"/>
            <a:chExt cx="1087446" cy="110010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CED2829-D329-4110-B524-43091CB2AD78}"/>
                </a:ext>
              </a:extLst>
            </p:cNvPr>
            <p:cNvSpPr/>
            <p:nvPr/>
          </p:nvSpPr>
          <p:spPr>
            <a:xfrm>
              <a:off x="483261" y="3450617"/>
              <a:ext cx="1078895" cy="10788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122FFC9-6569-4586-B309-CA5AB1C2FDE6}"/>
                </a:ext>
              </a:extLst>
            </p:cNvPr>
            <p:cNvSpPr txBox="1"/>
            <p:nvPr/>
          </p:nvSpPr>
          <p:spPr>
            <a:xfrm>
              <a:off x="474710" y="3535061"/>
              <a:ext cx="1051043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rgbClr val="FA7695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6000" dirty="0">
                <a:solidFill>
                  <a:srgbClr val="FA7695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0" name="文本框 2">
            <a:extLst>
              <a:ext uri="{FF2B5EF4-FFF2-40B4-BE49-F238E27FC236}">
                <a16:creationId xmlns:a16="http://schemas.microsoft.com/office/drawing/2014/main" id="{2CC58140-F37F-454F-B385-EAD7D7CE8EFD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768369" y="2882753"/>
            <a:ext cx="278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solidFill>
                  <a:srgbClr val="FA76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课程事务处理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FC4D6DF-33F5-4FEA-8CE6-904BA5833405}"/>
              </a:ext>
            </a:extLst>
          </p:cNvPr>
          <p:cNvGrpSpPr/>
          <p:nvPr/>
        </p:nvGrpSpPr>
        <p:grpSpPr>
          <a:xfrm>
            <a:off x="1266875" y="3949426"/>
            <a:ext cx="1393581" cy="1139612"/>
            <a:chOff x="168575" y="3389900"/>
            <a:chExt cx="1393581" cy="1139612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CED2829-D329-4110-B524-43091CB2AD78}"/>
                </a:ext>
              </a:extLst>
            </p:cNvPr>
            <p:cNvSpPr/>
            <p:nvPr/>
          </p:nvSpPr>
          <p:spPr>
            <a:xfrm>
              <a:off x="483261" y="3450617"/>
              <a:ext cx="1078895" cy="10788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FA7695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122FFC9-6569-4586-B309-CA5AB1C2FDE6}"/>
                </a:ext>
              </a:extLst>
            </p:cNvPr>
            <p:cNvSpPr txBox="1"/>
            <p:nvPr/>
          </p:nvSpPr>
          <p:spPr>
            <a:xfrm>
              <a:off x="168575" y="3389900"/>
              <a:ext cx="1051043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rgbClr val="FA7695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6000" dirty="0">
                <a:solidFill>
                  <a:srgbClr val="FA7695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4" name="文本框 2">
            <a:extLst>
              <a:ext uri="{FF2B5EF4-FFF2-40B4-BE49-F238E27FC236}">
                <a16:creationId xmlns:a16="http://schemas.microsoft.com/office/drawing/2014/main" id="{2CC58140-F37F-454F-B385-EAD7D7CE8EFD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805824" y="4158642"/>
            <a:ext cx="4320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solidFill>
                  <a:srgbClr val="FA76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教师端</a:t>
            </a:r>
            <a:r>
              <a:rPr lang="en-US" altLang="zh-CN" dirty="0">
                <a:solidFill>
                  <a:srgbClr val="FA76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solidFill>
                  <a:srgbClr val="FA76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下载与使用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FC4D6DF-33F5-4FEA-8CE6-904BA5833405}"/>
              </a:ext>
            </a:extLst>
          </p:cNvPr>
          <p:cNvGrpSpPr/>
          <p:nvPr/>
        </p:nvGrpSpPr>
        <p:grpSpPr>
          <a:xfrm>
            <a:off x="5814758" y="3933711"/>
            <a:ext cx="1078895" cy="1155327"/>
            <a:chOff x="483261" y="3374185"/>
            <a:chExt cx="1078895" cy="115532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CED2829-D329-4110-B524-43091CB2AD78}"/>
                </a:ext>
              </a:extLst>
            </p:cNvPr>
            <p:cNvSpPr/>
            <p:nvPr/>
          </p:nvSpPr>
          <p:spPr>
            <a:xfrm>
              <a:off x="483261" y="3450617"/>
              <a:ext cx="1078895" cy="10788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FA7695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122FFC9-6569-4586-B309-CA5AB1C2FDE6}"/>
                </a:ext>
              </a:extLst>
            </p:cNvPr>
            <p:cNvSpPr txBox="1"/>
            <p:nvPr/>
          </p:nvSpPr>
          <p:spPr>
            <a:xfrm>
              <a:off x="497186" y="3374185"/>
              <a:ext cx="1051043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rgbClr val="FA7695"/>
                  </a:solidFill>
                  <a:latin typeface="Agency FB" panose="020B0503020202020204" pitchFamily="34" charset="0"/>
                </a:rPr>
                <a:t>05</a:t>
              </a:r>
              <a:endParaRPr lang="zh-CN" altLang="en-US" sz="6000" dirty="0">
                <a:solidFill>
                  <a:srgbClr val="FA7695"/>
                </a:solidFill>
                <a:latin typeface="Agency FB" panose="020B0503020202020204" pitchFamily="34" charset="0"/>
              </a:endParaRP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838" y="-4293866"/>
            <a:ext cx="3915321" cy="4086795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A80A3C8A-9356-4A6D-8DE9-A1D1BA61ADFF}"/>
              </a:ext>
            </a:extLst>
          </p:cNvPr>
          <p:cNvSpPr txBox="1"/>
          <p:nvPr/>
        </p:nvSpPr>
        <p:spPr>
          <a:xfrm>
            <a:off x="1225612" y="5161367"/>
            <a:ext cx="1051043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FA7695"/>
                </a:solidFill>
                <a:latin typeface="Agency FB" panose="020B0503020202020204" pitchFamily="34" charset="0"/>
              </a:rPr>
              <a:t>03</a:t>
            </a:r>
            <a:endParaRPr lang="zh-CN" altLang="en-US" sz="6000" dirty="0">
              <a:solidFill>
                <a:srgbClr val="FA7695"/>
              </a:solidFill>
              <a:latin typeface="Agency FB" panose="020B0503020202020204" pitchFamily="34" charset="0"/>
            </a:endParaRPr>
          </a:p>
        </p:txBody>
      </p:sp>
      <p:sp>
        <p:nvSpPr>
          <p:cNvPr id="29" name="文本框 2">
            <a:extLst>
              <a:ext uri="{FF2B5EF4-FFF2-40B4-BE49-F238E27FC236}">
                <a16:creationId xmlns:a16="http://schemas.microsoft.com/office/drawing/2014/main" id="{0A868364-0900-46DB-858E-A2C12355C87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858559" y="5343350"/>
            <a:ext cx="26947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solidFill>
                  <a:srgbClr val="FA76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翻转课堂</a:t>
            </a:r>
          </a:p>
        </p:txBody>
      </p:sp>
    </p:spTree>
    <p:extLst>
      <p:ext uri="{BB962C8B-B14F-4D97-AF65-F5344CB8AC3E}">
        <p14:creationId xmlns:p14="http://schemas.microsoft.com/office/powerpoint/2010/main" val="1093078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i$1íḓè">
            <a:extLst>
              <a:ext uri="{FF2B5EF4-FFF2-40B4-BE49-F238E27FC236}">
                <a16:creationId xmlns:a16="http://schemas.microsoft.com/office/drawing/2014/main" id="{4260A53C-6DB7-4CF3-AE40-DA9F8B9274DC}"/>
              </a:ext>
            </a:extLst>
          </p:cNvPr>
          <p:cNvGrpSpPr/>
          <p:nvPr/>
        </p:nvGrpSpPr>
        <p:grpSpPr>
          <a:xfrm>
            <a:off x="9347159" y="1349148"/>
            <a:ext cx="998751" cy="920419"/>
            <a:chOff x="1820497" y="3866141"/>
            <a:chExt cx="998752" cy="920420"/>
          </a:xfrm>
        </p:grpSpPr>
        <p:sp>
          <p:nvSpPr>
            <p:cNvPr id="42" name="íşḻidè">
              <a:extLst>
                <a:ext uri="{FF2B5EF4-FFF2-40B4-BE49-F238E27FC236}">
                  <a16:creationId xmlns:a16="http://schemas.microsoft.com/office/drawing/2014/main" id="{49028BE0-B45F-4F7E-962A-1EDD4F5D6DC1}"/>
                </a:ext>
              </a:extLst>
            </p:cNvPr>
            <p:cNvSpPr/>
            <p:nvPr/>
          </p:nvSpPr>
          <p:spPr>
            <a:xfrm flipV="1">
              <a:off x="1820497" y="3866141"/>
              <a:ext cx="998752" cy="920420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rgbClr val="FB96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3" name="iślïdè">
              <a:extLst>
                <a:ext uri="{FF2B5EF4-FFF2-40B4-BE49-F238E27FC236}">
                  <a16:creationId xmlns:a16="http://schemas.microsoft.com/office/drawing/2014/main" id="{5206AD86-EBEC-45D9-99AA-DED4A91357D1}"/>
                </a:ext>
              </a:extLst>
            </p:cNvPr>
            <p:cNvSpPr/>
            <p:nvPr/>
          </p:nvSpPr>
          <p:spPr>
            <a:xfrm>
              <a:off x="2069825" y="4119975"/>
              <a:ext cx="416446" cy="3787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</p:grpSp>
      <p:sp>
        <p:nvSpPr>
          <p:cNvPr id="41" name="íšliḓé">
            <a:extLst>
              <a:ext uri="{FF2B5EF4-FFF2-40B4-BE49-F238E27FC236}">
                <a16:creationId xmlns:a16="http://schemas.microsoft.com/office/drawing/2014/main" id="{348B28ED-9DB6-444A-A9FE-A4325F1AA0BA}"/>
              </a:ext>
            </a:extLst>
          </p:cNvPr>
          <p:cNvSpPr txBox="1"/>
          <p:nvPr/>
        </p:nvSpPr>
        <p:spPr bwMode="auto">
          <a:xfrm>
            <a:off x="8151575" y="2575179"/>
            <a:ext cx="3389919" cy="43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B9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教学管理</a:t>
            </a:r>
            <a:endParaRPr lang="en-US" altLang="zh-CN" sz="2800" dirty="0">
              <a:solidFill>
                <a:srgbClr val="FB96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îsḷiḋè">
            <a:extLst>
              <a:ext uri="{FF2B5EF4-FFF2-40B4-BE49-F238E27FC236}">
                <a16:creationId xmlns:a16="http://schemas.microsoft.com/office/drawing/2014/main" id="{B79A0982-D94B-4DFF-BC41-A81AD89AE992}"/>
              </a:ext>
            </a:extLst>
          </p:cNvPr>
          <p:cNvGrpSpPr/>
          <p:nvPr/>
        </p:nvGrpSpPr>
        <p:grpSpPr>
          <a:xfrm>
            <a:off x="5831208" y="1349149"/>
            <a:ext cx="998751" cy="920419"/>
            <a:chOff x="3933955" y="3866141"/>
            <a:chExt cx="998752" cy="920420"/>
          </a:xfrm>
        </p:grpSpPr>
        <p:sp>
          <p:nvSpPr>
            <p:cNvPr id="36" name="îṥ1îḓê">
              <a:extLst>
                <a:ext uri="{FF2B5EF4-FFF2-40B4-BE49-F238E27FC236}">
                  <a16:creationId xmlns:a16="http://schemas.microsoft.com/office/drawing/2014/main" id="{EB62D437-80CB-4B09-90B3-DC629C148CE6}"/>
                </a:ext>
              </a:extLst>
            </p:cNvPr>
            <p:cNvSpPr/>
            <p:nvPr/>
          </p:nvSpPr>
          <p:spPr>
            <a:xfrm flipV="1">
              <a:off x="3933955" y="3866141"/>
              <a:ext cx="998752" cy="920420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rgbClr val="FA75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7" name="iṥḷiďe">
              <a:extLst>
                <a:ext uri="{FF2B5EF4-FFF2-40B4-BE49-F238E27FC236}">
                  <a16:creationId xmlns:a16="http://schemas.microsoft.com/office/drawing/2014/main" id="{BD42AF3F-F123-4F0E-9071-C13806D347EB}"/>
                </a:ext>
              </a:extLst>
            </p:cNvPr>
            <p:cNvSpPr/>
            <p:nvPr/>
          </p:nvSpPr>
          <p:spPr>
            <a:xfrm>
              <a:off x="4183834" y="4101116"/>
              <a:ext cx="416446" cy="416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</p:grpSp>
      <p:sp>
        <p:nvSpPr>
          <p:cNvPr id="35" name="iṩļîḋe">
            <a:extLst>
              <a:ext uri="{FF2B5EF4-FFF2-40B4-BE49-F238E27FC236}">
                <a16:creationId xmlns:a16="http://schemas.microsoft.com/office/drawing/2014/main" id="{85CF130C-EEBA-4620-9B2F-2325212F7025}"/>
              </a:ext>
            </a:extLst>
          </p:cNvPr>
          <p:cNvSpPr txBox="1"/>
          <p:nvPr/>
        </p:nvSpPr>
        <p:spPr bwMode="auto">
          <a:xfrm>
            <a:off x="4635624" y="2575471"/>
            <a:ext cx="3389920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A75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en-US" altLang="zh-CN" sz="2800" dirty="0">
              <a:solidFill>
                <a:srgbClr val="FA75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i$ļiḍê">
            <a:extLst>
              <a:ext uri="{FF2B5EF4-FFF2-40B4-BE49-F238E27FC236}">
                <a16:creationId xmlns:a16="http://schemas.microsoft.com/office/drawing/2014/main" id="{FEC642B7-0BA5-4FAC-AE61-C5ADB4CAEBAD}"/>
              </a:ext>
            </a:extLst>
          </p:cNvPr>
          <p:cNvGrpSpPr/>
          <p:nvPr/>
        </p:nvGrpSpPr>
        <p:grpSpPr>
          <a:xfrm>
            <a:off x="9347159" y="3835843"/>
            <a:ext cx="998751" cy="920419"/>
            <a:chOff x="1820497" y="3866141"/>
            <a:chExt cx="998752" cy="920420"/>
          </a:xfrm>
        </p:grpSpPr>
        <p:sp>
          <p:nvSpPr>
            <p:cNvPr id="30" name="ïş1ide">
              <a:extLst>
                <a:ext uri="{FF2B5EF4-FFF2-40B4-BE49-F238E27FC236}">
                  <a16:creationId xmlns:a16="http://schemas.microsoft.com/office/drawing/2014/main" id="{B55866C9-4D32-4066-958E-CBBFE310B772}"/>
                </a:ext>
              </a:extLst>
            </p:cNvPr>
            <p:cNvSpPr/>
            <p:nvPr/>
          </p:nvSpPr>
          <p:spPr>
            <a:xfrm flipV="1">
              <a:off x="1820497" y="3866141"/>
              <a:ext cx="998752" cy="920420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rgbClr val="FCAE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1" name="íṡ1íḍé">
              <a:extLst>
                <a:ext uri="{FF2B5EF4-FFF2-40B4-BE49-F238E27FC236}">
                  <a16:creationId xmlns:a16="http://schemas.microsoft.com/office/drawing/2014/main" id="{27777B15-FDC7-4EB6-987F-18F90996BD58}"/>
                </a:ext>
              </a:extLst>
            </p:cNvPr>
            <p:cNvSpPr/>
            <p:nvPr/>
          </p:nvSpPr>
          <p:spPr>
            <a:xfrm>
              <a:off x="2069825" y="4115678"/>
              <a:ext cx="416445" cy="387323"/>
            </a:xfrm>
            <a:custGeom>
              <a:avLst/>
              <a:gdLst>
                <a:gd name="connsiteX0" fmla="*/ 455688 w 587145"/>
                <a:gd name="connsiteY0" fmla="*/ 353457 h 546085"/>
                <a:gd name="connsiteX1" fmla="*/ 465565 w 587145"/>
                <a:gd name="connsiteY1" fmla="*/ 364074 h 546085"/>
                <a:gd name="connsiteX2" fmla="*/ 465565 w 587145"/>
                <a:gd name="connsiteY2" fmla="*/ 414126 h 546085"/>
                <a:gd name="connsiteX3" fmla="*/ 516470 w 587145"/>
                <a:gd name="connsiteY3" fmla="*/ 414126 h 546085"/>
                <a:gd name="connsiteX4" fmla="*/ 526347 w 587145"/>
                <a:gd name="connsiteY4" fmla="*/ 424743 h 546085"/>
                <a:gd name="connsiteX5" fmla="*/ 516470 w 587145"/>
                <a:gd name="connsiteY5" fmla="*/ 434602 h 546085"/>
                <a:gd name="connsiteX6" fmla="*/ 455688 w 587145"/>
                <a:gd name="connsiteY6" fmla="*/ 434602 h 546085"/>
                <a:gd name="connsiteX7" fmla="*/ 445811 w 587145"/>
                <a:gd name="connsiteY7" fmla="*/ 424743 h 546085"/>
                <a:gd name="connsiteX8" fmla="*/ 445811 w 587145"/>
                <a:gd name="connsiteY8" fmla="*/ 364074 h 546085"/>
                <a:gd name="connsiteX9" fmla="*/ 455688 w 587145"/>
                <a:gd name="connsiteY9" fmla="*/ 353457 h 546085"/>
                <a:gd name="connsiteX10" fmla="*/ 20508 w 587145"/>
                <a:gd name="connsiteY10" fmla="*/ 353445 h 546085"/>
                <a:gd name="connsiteX11" fmla="*/ 20508 w 587145"/>
                <a:gd name="connsiteY11" fmla="*/ 444461 h 546085"/>
                <a:gd name="connsiteX12" fmla="*/ 101022 w 587145"/>
                <a:gd name="connsiteY12" fmla="*/ 444461 h 546085"/>
                <a:gd name="connsiteX13" fmla="*/ 101022 w 587145"/>
                <a:gd name="connsiteY13" fmla="*/ 353445 h 546085"/>
                <a:gd name="connsiteX14" fmla="*/ 455741 w 587145"/>
                <a:gd name="connsiteY14" fmla="*/ 323101 h 546085"/>
                <a:gd name="connsiteX15" fmla="*/ 354715 w 587145"/>
                <a:gd name="connsiteY15" fmla="*/ 424733 h 546085"/>
                <a:gd name="connsiteX16" fmla="*/ 455741 w 587145"/>
                <a:gd name="connsiteY16" fmla="*/ 525607 h 546085"/>
                <a:gd name="connsiteX17" fmla="*/ 556767 w 587145"/>
                <a:gd name="connsiteY17" fmla="*/ 424733 h 546085"/>
                <a:gd name="connsiteX18" fmla="*/ 455741 w 587145"/>
                <a:gd name="connsiteY18" fmla="*/ 323101 h 546085"/>
                <a:gd name="connsiteX19" fmla="*/ 455741 w 587145"/>
                <a:gd name="connsiteY19" fmla="*/ 303381 h 546085"/>
                <a:gd name="connsiteX20" fmla="*/ 577276 w 587145"/>
                <a:gd name="connsiteY20" fmla="*/ 424733 h 546085"/>
                <a:gd name="connsiteX21" fmla="*/ 455741 w 587145"/>
                <a:gd name="connsiteY21" fmla="*/ 546085 h 546085"/>
                <a:gd name="connsiteX22" fmla="*/ 334206 w 587145"/>
                <a:gd name="connsiteY22" fmla="*/ 424733 h 546085"/>
                <a:gd name="connsiteX23" fmla="*/ 455741 w 587145"/>
                <a:gd name="connsiteY23" fmla="*/ 303381 h 546085"/>
                <a:gd name="connsiteX24" fmla="*/ 20508 w 587145"/>
                <a:gd name="connsiteY24" fmla="*/ 242709 h 546085"/>
                <a:gd name="connsiteX25" fmla="*/ 20508 w 587145"/>
                <a:gd name="connsiteY25" fmla="*/ 333725 h 546085"/>
                <a:gd name="connsiteX26" fmla="*/ 101022 w 587145"/>
                <a:gd name="connsiteY26" fmla="*/ 333725 h 546085"/>
                <a:gd name="connsiteX27" fmla="*/ 101022 w 587145"/>
                <a:gd name="connsiteY27" fmla="*/ 242709 h 546085"/>
                <a:gd name="connsiteX28" fmla="*/ 263569 w 587145"/>
                <a:gd name="connsiteY28" fmla="*/ 179777 h 546085"/>
                <a:gd name="connsiteX29" fmla="*/ 263569 w 587145"/>
                <a:gd name="connsiteY29" fmla="*/ 284431 h 546085"/>
                <a:gd name="connsiteX30" fmla="*/ 345563 w 587145"/>
                <a:gd name="connsiteY30" fmla="*/ 232104 h 546085"/>
                <a:gd name="connsiteX31" fmla="*/ 248384 w 587145"/>
                <a:gd name="connsiteY31" fmla="*/ 152476 h 546085"/>
                <a:gd name="connsiteX32" fmla="*/ 258254 w 587145"/>
                <a:gd name="connsiteY32" fmla="*/ 153234 h 546085"/>
                <a:gd name="connsiteX33" fmla="*/ 369858 w 587145"/>
                <a:gd name="connsiteY33" fmla="*/ 223762 h 546085"/>
                <a:gd name="connsiteX34" fmla="*/ 374413 w 587145"/>
                <a:gd name="connsiteY34" fmla="*/ 232104 h 546085"/>
                <a:gd name="connsiteX35" fmla="*/ 369858 w 587145"/>
                <a:gd name="connsiteY35" fmla="*/ 241204 h 546085"/>
                <a:gd name="connsiteX36" fmla="*/ 258254 w 587145"/>
                <a:gd name="connsiteY36" fmla="*/ 311732 h 546085"/>
                <a:gd name="connsiteX37" fmla="*/ 252940 w 587145"/>
                <a:gd name="connsiteY37" fmla="*/ 313249 h 546085"/>
                <a:gd name="connsiteX38" fmla="*/ 248384 w 587145"/>
                <a:gd name="connsiteY38" fmla="*/ 311732 h 546085"/>
                <a:gd name="connsiteX39" fmla="*/ 243070 w 587145"/>
                <a:gd name="connsiteY39" fmla="*/ 303390 h 546085"/>
                <a:gd name="connsiteX40" fmla="*/ 243070 w 587145"/>
                <a:gd name="connsiteY40" fmla="*/ 161576 h 546085"/>
                <a:gd name="connsiteX41" fmla="*/ 248384 w 587145"/>
                <a:gd name="connsiteY41" fmla="*/ 152476 h 546085"/>
                <a:gd name="connsiteX42" fmla="*/ 486123 w 587145"/>
                <a:gd name="connsiteY42" fmla="*/ 131215 h 546085"/>
                <a:gd name="connsiteX43" fmla="*/ 486123 w 587145"/>
                <a:gd name="connsiteY43" fmla="*/ 222231 h 546085"/>
                <a:gd name="connsiteX44" fmla="*/ 567396 w 587145"/>
                <a:gd name="connsiteY44" fmla="*/ 222231 h 546085"/>
                <a:gd name="connsiteX45" fmla="*/ 567396 w 587145"/>
                <a:gd name="connsiteY45" fmla="*/ 131215 h 546085"/>
                <a:gd name="connsiteX46" fmla="*/ 20508 w 587145"/>
                <a:gd name="connsiteY46" fmla="*/ 131215 h 546085"/>
                <a:gd name="connsiteX47" fmla="*/ 20508 w 587145"/>
                <a:gd name="connsiteY47" fmla="*/ 222231 h 546085"/>
                <a:gd name="connsiteX48" fmla="*/ 101022 w 587145"/>
                <a:gd name="connsiteY48" fmla="*/ 222231 h 546085"/>
                <a:gd name="connsiteX49" fmla="*/ 101022 w 587145"/>
                <a:gd name="connsiteY49" fmla="*/ 131215 h 546085"/>
                <a:gd name="connsiteX50" fmla="*/ 486123 w 587145"/>
                <a:gd name="connsiteY50" fmla="*/ 19720 h 546085"/>
                <a:gd name="connsiteX51" fmla="*/ 486123 w 587145"/>
                <a:gd name="connsiteY51" fmla="*/ 110736 h 546085"/>
                <a:gd name="connsiteX52" fmla="*/ 567396 w 587145"/>
                <a:gd name="connsiteY52" fmla="*/ 110736 h 546085"/>
                <a:gd name="connsiteX53" fmla="*/ 567396 w 587145"/>
                <a:gd name="connsiteY53" fmla="*/ 19720 h 546085"/>
                <a:gd name="connsiteX54" fmla="*/ 20508 w 587145"/>
                <a:gd name="connsiteY54" fmla="*/ 19720 h 546085"/>
                <a:gd name="connsiteX55" fmla="*/ 20508 w 587145"/>
                <a:gd name="connsiteY55" fmla="*/ 110736 h 546085"/>
                <a:gd name="connsiteX56" fmla="*/ 101022 w 587145"/>
                <a:gd name="connsiteY56" fmla="*/ 110736 h 546085"/>
                <a:gd name="connsiteX57" fmla="*/ 101022 w 587145"/>
                <a:gd name="connsiteY57" fmla="*/ 19720 h 546085"/>
                <a:gd name="connsiteX58" fmla="*/ 9874 w 587145"/>
                <a:gd name="connsiteY58" fmla="*/ 0 h 546085"/>
                <a:gd name="connsiteX59" fmla="*/ 111656 w 587145"/>
                <a:gd name="connsiteY59" fmla="*/ 0 h 546085"/>
                <a:gd name="connsiteX60" fmla="*/ 476248 w 587145"/>
                <a:gd name="connsiteY60" fmla="*/ 0 h 546085"/>
                <a:gd name="connsiteX61" fmla="*/ 577271 w 587145"/>
                <a:gd name="connsiteY61" fmla="*/ 0 h 546085"/>
                <a:gd name="connsiteX62" fmla="*/ 587145 w 587145"/>
                <a:gd name="connsiteY62" fmla="*/ 9860 h 546085"/>
                <a:gd name="connsiteX63" fmla="*/ 587145 w 587145"/>
                <a:gd name="connsiteY63" fmla="*/ 121355 h 546085"/>
                <a:gd name="connsiteX64" fmla="*/ 587145 w 587145"/>
                <a:gd name="connsiteY64" fmla="*/ 232091 h 546085"/>
                <a:gd name="connsiteX65" fmla="*/ 587145 w 587145"/>
                <a:gd name="connsiteY65" fmla="*/ 313247 h 546085"/>
                <a:gd name="connsiteX66" fmla="*/ 577271 w 587145"/>
                <a:gd name="connsiteY66" fmla="*/ 323107 h 546085"/>
                <a:gd name="connsiteX67" fmla="*/ 567396 w 587145"/>
                <a:gd name="connsiteY67" fmla="*/ 313247 h 546085"/>
                <a:gd name="connsiteX68" fmla="*/ 567396 w 587145"/>
                <a:gd name="connsiteY68" fmla="*/ 242709 h 546085"/>
                <a:gd name="connsiteX69" fmla="*/ 476248 w 587145"/>
                <a:gd name="connsiteY69" fmla="*/ 242709 h 546085"/>
                <a:gd name="connsiteX70" fmla="*/ 465614 w 587145"/>
                <a:gd name="connsiteY70" fmla="*/ 232091 h 546085"/>
                <a:gd name="connsiteX71" fmla="*/ 465614 w 587145"/>
                <a:gd name="connsiteY71" fmla="*/ 121355 h 546085"/>
                <a:gd name="connsiteX72" fmla="*/ 465614 w 587145"/>
                <a:gd name="connsiteY72" fmla="*/ 19720 h 546085"/>
                <a:gd name="connsiteX73" fmla="*/ 121531 w 587145"/>
                <a:gd name="connsiteY73" fmla="*/ 19720 h 546085"/>
                <a:gd name="connsiteX74" fmla="*/ 121531 w 587145"/>
                <a:gd name="connsiteY74" fmla="*/ 121355 h 546085"/>
                <a:gd name="connsiteX75" fmla="*/ 121531 w 587145"/>
                <a:gd name="connsiteY75" fmla="*/ 232091 h 546085"/>
                <a:gd name="connsiteX76" fmla="*/ 121531 w 587145"/>
                <a:gd name="connsiteY76" fmla="*/ 343585 h 546085"/>
                <a:gd name="connsiteX77" fmla="*/ 121531 w 587145"/>
                <a:gd name="connsiteY77" fmla="*/ 444461 h 546085"/>
                <a:gd name="connsiteX78" fmla="*/ 293952 w 587145"/>
                <a:gd name="connsiteY78" fmla="*/ 444461 h 546085"/>
                <a:gd name="connsiteX79" fmla="*/ 303827 w 587145"/>
                <a:gd name="connsiteY79" fmla="*/ 455080 h 546085"/>
                <a:gd name="connsiteX80" fmla="*/ 293952 w 587145"/>
                <a:gd name="connsiteY80" fmla="*/ 464940 h 546085"/>
                <a:gd name="connsiteX81" fmla="*/ 111656 w 587145"/>
                <a:gd name="connsiteY81" fmla="*/ 464940 h 546085"/>
                <a:gd name="connsiteX82" fmla="*/ 9874 w 587145"/>
                <a:gd name="connsiteY82" fmla="*/ 464940 h 546085"/>
                <a:gd name="connsiteX83" fmla="*/ 0 w 587145"/>
                <a:gd name="connsiteY83" fmla="*/ 455080 h 546085"/>
                <a:gd name="connsiteX84" fmla="*/ 0 w 587145"/>
                <a:gd name="connsiteY84" fmla="*/ 343585 h 546085"/>
                <a:gd name="connsiteX85" fmla="*/ 0 w 587145"/>
                <a:gd name="connsiteY85" fmla="*/ 232091 h 546085"/>
                <a:gd name="connsiteX86" fmla="*/ 0 w 587145"/>
                <a:gd name="connsiteY86" fmla="*/ 121355 h 546085"/>
                <a:gd name="connsiteX87" fmla="*/ 0 w 587145"/>
                <a:gd name="connsiteY87" fmla="*/ 9860 h 546085"/>
                <a:gd name="connsiteX88" fmla="*/ 9874 w 587145"/>
                <a:gd name="connsiteY88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87145" h="546085">
                  <a:moveTo>
                    <a:pt x="455688" y="353457"/>
                  </a:moveTo>
                  <a:cubicBezTo>
                    <a:pt x="461006" y="353457"/>
                    <a:pt x="465565" y="358007"/>
                    <a:pt x="465565" y="364074"/>
                  </a:cubicBezTo>
                  <a:lnTo>
                    <a:pt x="465565" y="414126"/>
                  </a:lnTo>
                  <a:lnTo>
                    <a:pt x="516470" y="414126"/>
                  </a:lnTo>
                  <a:cubicBezTo>
                    <a:pt x="521788" y="414126"/>
                    <a:pt x="526347" y="418676"/>
                    <a:pt x="526347" y="424743"/>
                  </a:cubicBezTo>
                  <a:cubicBezTo>
                    <a:pt x="526347" y="430052"/>
                    <a:pt x="521788" y="434602"/>
                    <a:pt x="516470" y="434602"/>
                  </a:cubicBezTo>
                  <a:lnTo>
                    <a:pt x="455688" y="434602"/>
                  </a:lnTo>
                  <a:cubicBezTo>
                    <a:pt x="450370" y="434602"/>
                    <a:pt x="445811" y="430052"/>
                    <a:pt x="445811" y="424743"/>
                  </a:cubicBezTo>
                  <a:lnTo>
                    <a:pt x="445811" y="364074"/>
                  </a:lnTo>
                  <a:cubicBezTo>
                    <a:pt x="445811" y="358007"/>
                    <a:pt x="450370" y="353457"/>
                    <a:pt x="455688" y="353457"/>
                  </a:cubicBezTo>
                  <a:close/>
                  <a:moveTo>
                    <a:pt x="20508" y="353445"/>
                  </a:moveTo>
                  <a:lnTo>
                    <a:pt x="20508" y="444461"/>
                  </a:lnTo>
                  <a:lnTo>
                    <a:pt x="101022" y="444461"/>
                  </a:lnTo>
                  <a:lnTo>
                    <a:pt x="101022" y="353445"/>
                  </a:lnTo>
                  <a:close/>
                  <a:moveTo>
                    <a:pt x="455741" y="323101"/>
                  </a:moveTo>
                  <a:cubicBezTo>
                    <a:pt x="399531" y="323101"/>
                    <a:pt x="354715" y="368608"/>
                    <a:pt x="354715" y="424733"/>
                  </a:cubicBezTo>
                  <a:cubicBezTo>
                    <a:pt x="354715" y="480100"/>
                    <a:pt x="399531" y="525607"/>
                    <a:pt x="455741" y="525607"/>
                  </a:cubicBezTo>
                  <a:cubicBezTo>
                    <a:pt x="511951" y="525607"/>
                    <a:pt x="556767" y="480100"/>
                    <a:pt x="556767" y="424733"/>
                  </a:cubicBezTo>
                  <a:cubicBezTo>
                    <a:pt x="556767" y="368608"/>
                    <a:pt x="511951" y="323101"/>
                    <a:pt x="455741" y="323101"/>
                  </a:cubicBezTo>
                  <a:close/>
                  <a:moveTo>
                    <a:pt x="455741" y="303381"/>
                  </a:moveTo>
                  <a:cubicBezTo>
                    <a:pt x="522585" y="303381"/>
                    <a:pt x="577276" y="357231"/>
                    <a:pt x="577276" y="424733"/>
                  </a:cubicBezTo>
                  <a:cubicBezTo>
                    <a:pt x="577276" y="491477"/>
                    <a:pt x="522585" y="546085"/>
                    <a:pt x="455741" y="546085"/>
                  </a:cubicBezTo>
                  <a:cubicBezTo>
                    <a:pt x="388897" y="546085"/>
                    <a:pt x="334206" y="491477"/>
                    <a:pt x="334206" y="424733"/>
                  </a:cubicBezTo>
                  <a:cubicBezTo>
                    <a:pt x="334206" y="357231"/>
                    <a:pt x="388897" y="303381"/>
                    <a:pt x="455741" y="303381"/>
                  </a:cubicBezTo>
                  <a:close/>
                  <a:moveTo>
                    <a:pt x="20508" y="242709"/>
                  </a:moveTo>
                  <a:lnTo>
                    <a:pt x="20508" y="333725"/>
                  </a:lnTo>
                  <a:lnTo>
                    <a:pt x="101022" y="333725"/>
                  </a:lnTo>
                  <a:lnTo>
                    <a:pt x="101022" y="242709"/>
                  </a:lnTo>
                  <a:close/>
                  <a:moveTo>
                    <a:pt x="263569" y="179777"/>
                  </a:moveTo>
                  <a:lnTo>
                    <a:pt x="263569" y="284431"/>
                  </a:lnTo>
                  <a:lnTo>
                    <a:pt x="345563" y="232104"/>
                  </a:lnTo>
                  <a:close/>
                  <a:moveTo>
                    <a:pt x="248384" y="152476"/>
                  </a:moveTo>
                  <a:cubicBezTo>
                    <a:pt x="251421" y="150959"/>
                    <a:pt x="255217" y="150959"/>
                    <a:pt x="258254" y="153234"/>
                  </a:cubicBezTo>
                  <a:lnTo>
                    <a:pt x="369858" y="223762"/>
                  </a:lnTo>
                  <a:cubicBezTo>
                    <a:pt x="372895" y="226037"/>
                    <a:pt x="374413" y="229071"/>
                    <a:pt x="374413" y="232104"/>
                  </a:cubicBezTo>
                  <a:cubicBezTo>
                    <a:pt x="374413" y="235896"/>
                    <a:pt x="372895" y="238929"/>
                    <a:pt x="369858" y="241204"/>
                  </a:cubicBezTo>
                  <a:lnTo>
                    <a:pt x="258254" y="311732"/>
                  </a:lnTo>
                  <a:cubicBezTo>
                    <a:pt x="256736" y="312491"/>
                    <a:pt x="255217" y="313249"/>
                    <a:pt x="252940" y="313249"/>
                  </a:cubicBezTo>
                  <a:cubicBezTo>
                    <a:pt x="251421" y="313249"/>
                    <a:pt x="249903" y="312491"/>
                    <a:pt x="248384" y="311732"/>
                  </a:cubicBezTo>
                  <a:cubicBezTo>
                    <a:pt x="245348" y="310216"/>
                    <a:pt x="243070" y="307182"/>
                    <a:pt x="243070" y="303390"/>
                  </a:cubicBezTo>
                  <a:lnTo>
                    <a:pt x="243070" y="161576"/>
                  </a:lnTo>
                  <a:cubicBezTo>
                    <a:pt x="243070" y="157784"/>
                    <a:pt x="245348" y="154751"/>
                    <a:pt x="248384" y="152476"/>
                  </a:cubicBezTo>
                  <a:close/>
                  <a:moveTo>
                    <a:pt x="486123" y="131215"/>
                  </a:moveTo>
                  <a:lnTo>
                    <a:pt x="486123" y="222231"/>
                  </a:lnTo>
                  <a:lnTo>
                    <a:pt x="567396" y="222231"/>
                  </a:lnTo>
                  <a:lnTo>
                    <a:pt x="567396" y="131215"/>
                  </a:lnTo>
                  <a:close/>
                  <a:moveTo>
                    <a:pt x="20508" y="131215"/>
                  </a:moveTo>
                  <a:lnTo>
                    <a:pt x="20508" y="222231"/>
                  </a:lnTo>
                  <a:lnTo>
                    <a:pt x="101022" y="222231"/>
                  </a:lnTo>
                  <a:lnTo>
                    <a:pt x="101022" y="131215"/>
                  </a:lnTo>
                  <a:close/>
                  <a:moveTo>
                    <a:pt x="486123" y="19720"/>
                  </a:moveTo>
                  <a:lnTo>
                    <a:pt x="486123" y="110736"/>
                  </a:lnTo>
                  <a:lnTo>
                    <a:pt x="567396" y="110736"/>
                  </a:lnTo>
                  <a:lnTo>
                    <a:pt x="567396" y="19720"/>
                  </a:lnTo>
                  <a:close/>
                  <a:moveTo>
                    <a:pt x="20508" y="19720"/>
                  </a:moveTo>
                  <a:lnTo>
                    <a:pt x="20508" y="110736"/>
                  </a:lnTo>
                  <a:lnTo>
                    <a:pt x="101022" y="110736"/>
                  </a:lnTo>
                  <a:lnTo>
                    <a:pt x="101022" y="19720"/>
                  </a:lnTo>
                  <a:close/>
                  <a:moveTo>
                    <a:pt x="9874" y="0"/>
                  </a:moveTo>
                  <a:lnTo>
                    <a:pt x="111656" y="0"/>
                  </a:lnTo>
                  <a:lnTo>
                    <a:pt x="476248" y="0"/>
                  </a:lnTo>
                  <a:lnTo>
                    <a:pt x="577271" y="0"/>
                  </a:lnTo>
                  <a:cubicBezTo>
                    <a:pt x="582588" y="0"/>
                    <a:pt x="587145" y="4551"/>
                    <a:pt x="587145" y="9860"/>
                  </a:cubicBezTo>
                  <a:lnTo>
                    <a:pt x="587145" y="121355"/>
                  </a:lnTo>
                  <a:lnTo>
                    <a:pt x="587145" y="232091"/>
                  </a:lnTo>
                  <a:lnTo>
                    <a:pt x="587145" y="313247"/>
                  </a:lnTo>
                  <a:cubicBezTo>
                    <a:pt x="587145" y="318556"/>
                    <a:pt x="582588" y="323107"/>
                    <a:pt x="577271" y="323107"/>
                  </a:cubicBezTo>
                  <a:cubicBezTo>
                    <a:pt x="571954" y="323107"/>
                    <a:pt x="567396" y="318556"/>
                    <a:pt x="567396" y="313247"/>
                  </a:cubicBezTo>
                  <a:lnTo>
                    <a:pt x="567396" y="242709"/>
                  </a:lnTo>
                  <a:lnTo>
                    <a:pt x="476248" y="242709"/>
                  </a:lnTo>
                  <a:cubicBezTo>
                    <a:pt x="470172" y="242709"/>
                    <a:pt x="465614" y="238158"/>
                    <a:pt x="465614" y="232091"/>
                  </a:cubicBezTo>
                  <a:lnTo>
                    <a:pt x="465614" y="121355"/>
                  </a:lnTo>
                  <a:lnTo>
                    <a:pt x="465614" y="19720"/>
                  </a:lnTo>
                  <a:lnTo>
                    <a:pt x="121531" y="19720"/>
                  </a:lnTo>
                  <a:lnTo>
                    <a:pt x="121531" y="121355"/>
                  </a:lnTo>
                  <a:lnTo>
                    <a:pt x="121531" y="232091"/>
                  </a:lnTo>
                  <a:lnTo>
                    <a:pt x="121531" y="343585"/>
                  </a:lnTo>
                  <a:lnTo>
                    <a:pt x="121531" y="444461"/>
                  </a:lnTo>
                  <a:lnTo>
                    <a:pt x="293952" y="444461"/>
                  </a:lnTo>
                  <a:cubicBezTo>
                    <a:pt x="299269" y="444461"/>
                    <a:pt x="303827" y="449012"/>
                    <a:pt x="303827" y="455080"/>
                  </a:cubicBezTo>
                  <a:cubicBezTo>
                    <a:pt x="303827" y="460389"/>
                    <a:pt x="299269" y="464940"/>
                    <a:pt x="293952" y="464940"/>
                  </a:cubicBezTo>
                  <a:lnTo>
                    <a:pt x="111656" y="464940"/>
                  </a:lnTo>
                  <a:lnTo>
                    <a:pt x="9874" y="464940"/>
                  </a:lnTo>
                  <a:cubicBezTo>
                    <a:pt x="4557" y="464940"/>
                    <a:pt x="0" y="460389"/>
                    <a:pt x="0" y="455080"/>
                  </a:cubicBezTo>
                  <a:lnTo>
                    <a:pt x="0" y="343585"/>
                  </a:lnTo>
                  <a:lnTo>
                    <a:pt x="0" y="232091"/>
                  </a:lnTo>
                  <a:lnTo>
                    <a:pt x="0" y="121355"/>
                  </a:lnTo>
                  <a:lnTo>
                    <a:pt x="0" y="9860"/>
                  </a:lnTo>
                  <a:cubicBezTo>
                    <a:pt x="0" y="4551"/>
                    <a:pt x="4557" y="0"/>
                    <a:pt x="9874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</p:grpSp>
      <p:sp>
        <p:nvSpPr>
          <p:cNvPr id="29" name="îṥḷiḓè">
            <a:extLst>
              <a:ext uri="{FF2B5EF4-FFF2-40B4-BE49-F238E27FC236}">
                <a16:creationId xmlns:a16="http://schemas.microsoft.com/office/drawing/2014/main" id="{F3AE6A91-5D5B-4279-8DD3-225B95AC80B8}"/>
              </a:ext>
            </a:extLst>
          </p:cNvPr>
          <p:cNvSpPr txBox="1"/>
          <p:nvPr/>
        </p:nvSpPr>
        <p:spPr bwMode="auto">
          <a:xfrm>
            <a:off x="8151575" y="5144356"/>
            <a:ext cx="3389919" cy="43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CAE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发现与直播</a:t>
            </a:r>
            <a:endParaRPr lang="en-US" altLang="zh-CN" sz="2800" dirty="0">
              <a:solidFill>
                <a:srgbClr val="FCAE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işḻîďe">
            <a:extLst>
              <a:ext uri="{FF2B5EF4-FFF2-40B4-BE49-F238E27FC236}">
                <a16:creationId xmlns:a16="http://schemas.microsoft.com/office/drawing/2014/main" id="{57426ABB-3856-4A23-A998-D63AF33817B2}"/>
              </a:ext>
            </a:extLst>
          </p:cNvPr>
          <p:cNvGrpSpPr/>
          <p:nvPr/>
        </p:nvGrpSpPr>
        <p:grpSpPr>
          <a:xfrm>
            <a:off x="5931214" y="3835842"/>
            <a:ext cx="998751" cy="920419"/>
            <a:chOff x="3933955" y="3866141"/>
            <a:chExt cx="998752" cy="920420"/>
          </a:xfrm>
        </p:grpSpPr>
        <p:sp>
          <p:nvSpPr>
            <p:cNvPr id="24" name="iSľíďè">
              <a:extLst>
                <a:ext uri="{FF2B5EF4-FFF2-40B4-BE49-F238E27FC236}">
                  <a16:creationId xmlns:a16="http://schemas.microsoft.com/office/drawing/2014/main" id="{E3B0406C-0774-47D3-B8EC-65ABDDD235F3}"/>
                </a:ext>
              </a:extLst>
            </p:cNvPr>
            <p:cNvSpPr/>
            <p:nvPr/>
          </p:nvSpPr>
          <p:spPr>
            <a:xfrm flipV="1">
              <a:off x="3933955" y="3866141"/>
              <a:ext cx="998752" cy="920420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rgbClr val="FB7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ïSľïḑé">
              <a:extLst>
                <a:ext uri="{FF2B5EF4-FFF2-40B4-BE49-F238E27FC236}">
                  <a16:creationId xmlns:a16="http://schemas.microsoft.com/office/drawing/2014/main" id="{EECE19C9-FCCE-42A6-9677-4C2C64E6DAA2}"/>
                </a:ext>
              </a:extLst>
            </p:cNvPr>
            <p:cNvSpPr/>
            <p:nvPr/>
          </p:nvSpPr>
          <p:spPr>
            <a:xfrm>
              <a:off x="4183834" y="4117826"/>
              <a:ext cx="416446" cy="383024"/>
            </a:xfrm>
            <a:custGeom>
              <a:avLst/>
              <a:gdLst>
                <a:gd name="connsiteX0" fmla="*/ 524795 w 608979"/>
                <a:gd name="connsiteY0" fmla="*/ 353208 h 560106"/>
                <a:gd name="connsiteX1" fmla="*/ 537003 w 608979"/>
                <a:gd name="connsiteY1" fmla="*/ 365298 h 560106"/>
                <a:gd name="connsiteX2" fmla="*/ 537003 w 608979"/>
                <a:gd name="connsiteY2" fmla="*/ 474796 h 560106"/>
                <a:gd name="connsiteX3" fmla="*/ 524795 w 608979"/>
                <a:gd name="connsiteY3" fmla="*/ 487000 h 560106"/>
                <a:gd name="connsiteX4" fmla="*/ 512587 w 608979"/>
                <a:gd name="connsiteY4" fmla="*/ 474796 h 560106"/>
                <a:gd name="connsiteX5" fmla="*/ 512587 w 608979"/>
                <a:gd name="connsiteY5" fmla="*/ 365298 h 560106"/>
                <a:gd name="connsiteX6" fmla="*/ 524795 w 608979"/>
                <a:gd name="connsiteY6" fmla="*/ 353208 h 560106"/>
                <a:gd name="connsiteX7" fmla="*/ 475800 w 608979"/>
                <a:gd name="connsiteY7" fmla="*/ 353208 h 560106"/>
                <a:gd name="connsiteX8" fmla="*/ 488030 w 608979"/>
                <a:gd name="connsiteY8" fmla="*/ 365298 h 560106"/>
                <a:gd name="connsiteX9" fmla="*/ 488030 w 608979"/>
                <a:gd name="connsiteY9" fmla="*/ 474796 h 560106"/>
                <a:gd name="connsiteX10" fmla="*/ 475800 w 608979"/>
                <a:gd name="connsiteY10" fmla="*/ 487000 h 560106"/>
                <a:gd name="connsiteX11" fmla="*/ 463685 w 608979"/>
                <a:gd name="connsiteY11" fmla="*/ 474796 h 560106"/>
                <a:gd name="connsiteX12" fmla="*/ 463685 w 608979"/>
                <a:gd name="connsiteY12" fmla="*/ 365298 h 560106"/>
                <a:gd name="connsiteX13" fmla="*/ 475800 w 608979"/>
                <a:gd name="connsiteY13" fmla="*/ 353208 h 560106"/>
                <a:gd name="connsiteX14" fmla="*/ 426921 w 608979"/>
                <a:gd name="connsiteY14" fmla="*/ 353208 h 560106"/>
                <a:gd name="connsiteX15" fmla="*/ 439129 w 608979"/>
                <a:gd name="connsiteY15" fmla="*/ 365298 h 560106"/>
                <a:gd name="connsiteX16" fmla="*/ 439129 w 608979"/>
                <a:gd name="connsiteY16" fmla="*/ 474796 h 560106"/>
                <a:gd name="connsiteX17" fmla="*/ 426921 w 608979"/>
                <a:gd name="connsiteY17" fmla="*/ 487000 h 560106"/>
                <a:gd name="connsiteX18" fmla="*/ 414713 w 608979"/>
                <a:gd name="connsiteY18" fmla="*/ 474796 h 560106"/>
                <a:gd name="connsiteX19" fmla="*/ 414713 w 608979"/>
                <a:gd name="connsiteY19" fmla="*/ 365298 h 560106"/>
                <a:gd name="connsiteX20" fmla="*/ 426921 w 608979"/>
                <a:gd name="connsiteY20" fmla="*/ 353208 h 560106"/>
                <a:gd name="connsiteX21" fmla="*/ 378041 w 608979"/>
                <a:gd name="connsiteY21" fmla="*/ 353208 h 560106"/>
                <a:gd name="connsiteX22" fmla="*/ 390156 w 608979"/>
                <a:gd name="connsiteY22" fmla="*/ 365298 h 560106"/>
                <a:gd name="connsiteX23" fmla="*/ 390156 w 608979"/>
                <a:gd name="connsiteY23" fmla="*/ 474796 h 560106"/>
                <a:gd name="connsiteX24" fmla="*/ 378041 w 608979"/>
                <a:gd name="connsiteY24" fmla="*/ 487000 h 560106"/>
                <a:gd name="connsiteX25" fmla="*/ 365811 w 608979"/>
                <a:gd name="connsiteY25" fmla="*/ 474796 h 560106"/>
                <a:gd name="connsiteX26" fmla="*/ 365811 w 608979"/>
                <a:gd name="connsiteY26" fmla="*/ 365298 h 560106"/>
                <a:gd name="connsiteX27" fmla="*/ 378041 w 608979"/>
                <a:gd name="connsiteY27" fmla="*/ 353208 h 560106"/>
                <a:gd name="connsiteX28" fmla="*/ 182751 w 608979"/>
                <a:gd name="connsiteY28" fmla="*/ 292663 h 560106"/>
                <a:gd name="connsiteX29" fmla="*/ 214165 w 608979"/>
                <a:gd name="connsiteY29" fmla="*/ 299849 h 560106"/>
                <a:gd name="connsiteX30" fmla="*/ 219876 w 608979"/>
                <a:gd name="connsiteY30" fmla="*/ 316047 h 560106"/>
                <a:gd name="connsiteX31" fmla="*/ 203655 w 608979"/>
                <a:gd name="connsiteY31" fmla="*/ 321750 h 560106"/>
                <a:gd name="connsiteX32" fmla="*/ 182751 w 608979"/>
                <a:gd name="connsiteY32" fmla="*/ 317073 h 560106"/>
                <a:gd name="connsiteX33" fmla="*/ 134316 w 608979"/>
                <a:gd name="connsiteY33" fmla="*/ 365438 h 560106"/>
                <a:gd name="connsiteX34" fmla="*/ 182751 w 608979"/>
                <a:gd name="connsiteY34" fmla="*/ 413802 h 560106"/>
                <a:gd name="connsiteX35" fmla="*/ 231185 w 608979"/>
                <a:gd name="connsiteY35" fmla="*/ 365438 h 560106"/>
                <a:gd name="connsiteX36" fmla="*/ 227187 w 608979"/>
                <a:gd name="connsiteY36" fmla="*/ 346160 h 560106"/>
                <a:gd name="connsiteX37" fmla="*/ 233470 w 608979"/>
                <a:gd name="connsiteY37" fmla="*/ 330191 h 560106"/>
                <a:gd name="connsiteX38" fmla="*/ 249577 w 608979"/>
                <a:gd name="connsiteY38" fmla="*/ 336465 h 560106"/>
                <a:gd name="connsiteX39" fmla="*/ 255517 w 608979"/>
                <a:gd name="connsiteY39" fmla="*/ 365438 h 560106"/>
                <a:gd name="connsiteX40" fmla="*/ 182751 w 608979"/>
                <a:gd name="connsiteY40" fmla="*/ 438098 h 560106"/>
                <a:gd name="connsiteX41" fmla="*/ 109870 w 608979"/>
                <a:gd name="connsiteY41" fmla="*/ 365438 h 560106"/>
                <a:gd name="connsiteX42" fmla="*/ 182751 w 608979"/>
                <a:gd name="connsiteY42" fmla="*/ 292663 h 560106"/>
                <a:gd name="connsiteX43" fmla="*/ 390602 w 608979"/>
                <a:gd name="connsiteY43" fmla="*/ 267773 h 560106"/>
                <a:gd name="connsiteX44" fmla="*/ 390602 w 608979"/>
                <a:gd name="connsiteY44" fmla="*/ 304499 h 560106"/>
                <a:gd name="connsiteX45" fmla="*/ 512565 w 608979"/>
                <a:gd name="connsiteY45" fmla="*/ 304499 h 560106"/>
                <a:gd name="connsiteX46" fmla="*/ 512565 w 608979"/>
                <a:gd name="connsiteY46" fmla="*/ 267773 h 560106"/>
                <a:gd name="connsiteX47" fmla="*/ 182716 w 608979"/>
                <a:gd name="connsiteY47" fmla="*/ 267772 h 560106"/>
                <a:gd name="connsiteX48" fmla="*/ 84945 w 608979"/>
                <a:gd name="connsiteY48" fmla="*/ 365403 h 560106"/>
                <a:gd name="connsiteX49" fmla="*/ 182716 w 608979"/>
                <a:gd name="connsiteY49" fmla="*/ 462919 h 560106"/>
                <a:gd name="connsiteX50" fmla="*/ 280373 w 608979"/>
                <a:gd name="connsiteY50" fmla="*/ 365403 h 560106"/>
                <a:gd name="connsiteX51" fmla="*/ 182716 w 608979"/>
                <a:gd name="connsiteY51" fmla="*/ 267772 h 560106"/>
                <a:gd name="connsiteX52" fmla="*/ 378383 w 608979"/>
                <a:gd name="connsiteY52" fmla="*/ 243479 h 560106"/>
                <a:gd name="connsiteX53" fmla="*/ 524784 w 608979"/>
                <a:gd name="connsiteY53" fmla="*/ 243479 h 560106"/>
                <a:gd name="connsiteX54" fmla="*/ 537003 w 608979"/>
                <a:gd name="connsiteY54" fmla="*/ 255683 h 560106"/>
                <a:gd name="connsiteX55" fmla="*/ 537003 w 608979"/>
                <a:gd name="connsiteY55" fmla="*/ 316703 h 560106"/>
                <a:gd name="connsiteX56" fmla="*/ 524784 w 608979"/>
                <a:gd name="connsiteY56" fmla="*/ 328793 h 560106"/>
                <a:gd name="connsiteX57" fmla="*/ 378383 w 608979"/>
                <a:gd name="connsiteY57" fmla="*/ 328793 h 560106"/>
                <a:gd name="connsiteX58" fmla="*/ 366164 w 608979"/>
                <a:gd name="connsiteY58" fmla="*/ 316703 h 560106"/>
                <a:gd name="connsiteX59" fmla="*/ 366164 w 608979"/>
                <a:gd name="connsiteY59" fmla="*/ 255683 h 560106"/>
                <a:gd name="connsiteX60" fmla="*/ 378383 w 608979"/>
                <a:gd name="connsiteY60" fmla="*/ 243479 h 560106"/>
                <a:gd name="connsiteX61" fmla="*/ 182716 w 608979"/>
                <a:gd name="connsiteY61" fmla="*/ 243479 h 560106"/>
                <a:gd name="connsiteX62" fmla="*/ 304702 w 608979"/>
                <a:gd name="connsiteY62" fmla="*/ 365403 h 560106"/>
                <a:gd name="connsiteX63" fmla="*/ 182716 w 608979"/>
                <a:gd name="connsiteY63" fmla="*/ 487212 h 560106"/>
                <a:gd name="connsiteX64" fmla="*/ 60616 w 608979"/>
                <a:gd name="connsiteY64" fmla="*/ 365403 h 560106"/>
                <a:gd name="connsiteX65" fmla="*/ 182716 w 608979"/>
                <a:gd name="connsiteY65" fmla="*/ 243479 h 560106"/>
                <a:gd name="connsiteX66" fmla="*/ 48769 w 608979"/>
                <a:gd name="connsiteY66" fmla="*/ 195057 h 560106"/>
                <a:gd name="connsiteX67" fmla="*/ 24327 w 608979"/>
                <a:gd name="connsiteY67" fmla="*/ 219462 h 560106"/>
                <a:gd name="connsiteX68" fmla="*/ 24327 w 608979"/>
                <a:gd name="connsiteY68" fmla="*/ 511410 h 560106"/>
                <a:gd name="connsiteX69" fmla="*/ 48769 w 608979"/>
                <a:gd name="connsiteY69" fmla="*/ 535701 h 560106"/>
                <a:gd name="connsiteX70" fmla="*/ 560210 w 608979"/>
                <a:gd name="connsiteY70" fmla="*/ 535701 h 560106"/>
                <a:gd name="connsiteX71" fmla="*/ 584652 w 608979"/>
                <a:gd name="connsiteY71" fmla="*/ 511410 h 560106"/>
                <a:gd name="connsiteX72" fmla="*/ 584652 w 608979"/>
                <a:gd name="connsiteY72" fmla="*/ 219462 h 560106"/>
                <a:gd name="connsiteX73" fmla="*/ 560210 w 608979"/>
                <a:gd name="connsiteY73" fmla="*/ 195057 h 560106"/>
                <a:gd name="connsiteX74" fmla="*/ 85773 w 608979"/>
                <a:gd name="connsiteY74" fmla="*/ 195057 h 560106"/>
                <a:gd name="connsiteX75" fmla="*/ 355856 w 608979"/>
                <a:gd name="connsiteY75" fmla="*/ 288 h 560106"/>
                <a:gd name="connsiteX76" fmla="*/ 363537 w 608979"/>
                <a:gd name="connsiteY76" fmla="*/ 5634 h 560106"/>
                <a:gd name="connsiteX77" fmla="*/ 359768 w 608979"/>
                <a:gd name="connsiteY77" fmla="*/ 22398 h 560106"/>
                <a:gd name="connsiteX78" fmla="*/ 127461 w 608979"/>
                <a:gd name="connsiteY78" fmla="*/ 170653 h 560106"/>
                <a:gd name="connsiteX79" fmla="*/ 560210 w 608979"/>
                <a:gd name="connsiteY79" fmla="*/ 170653 h 560106"/>
                <a:gd name="connsiteX80" fmla="*/ 608979 w 608979"/>
                <a:gd name="connsiteY80" fmla="*/ 219462 h 560106"/>
                <a:gd name="connsiteX81" fmla="*/ 608979 w 608979"/>
                <a:gd name="connsiteY81" fmla="*/ 511410 h 560106"/>
                <a:gd name="connsiteX82" fmla="*/ 560210 w 608979"/>
                <a:gd name="connsiteY82" fmla="*/ 560106 h 560106"/>
                <a:gd name="connsiteX83" fmla="*/ 48769 w 608979"/>
                <a:gd name="connsiteY83" fmla="*/ 560106 h 560106"/>
                <a:gd name="connsiteX84" fmla="*/ 0 w 608979"/>
                <a:gd name="connsiteY84" fmla="*/ 511410 h 560106"/>
                <a:gd name="connsiteX85" fmla="*/ 0 w 608979"/>
                <a:gd name="connsiteY85" fmla="*/ 219462 h 560106"/>
                <a:gd name="connsiteX86" fmla="*/ 48769 w 608979"/>
                <a:gd name="connsiteY86" fmla="*/ 170653 h 560106"/>
                <a:gd name="connsiteX87" fmla="*/ 82233 w 608979"/>
                <a:gd name="connsiteY87" fmla="*/ 170653 h 560106"/>
                <a:gd name="connsiteX88" fmla="*/ 346634 w 608979"/>
                <a:gd name="connsiteY88" fmla="*/ 1870 h 560106"/>
                <a:gd name="connsiteX89" fmla="*/ 355856 w 608979"/>
                <a:gd name="connsiteY89" fmla="*/ 288 h 56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08979" h="560106">
                  <a:moveTo>
                    <a:pt x="524795" y="353208"/>
                  </a:moveTo>
                  <a:cubicBezTo>
                    <a:pt x="531527" y="353208"/>
                    <a:pt x="537003" y="358569"/>
                    <a:pt x="537003" y="365298"/>
                  </a:cubicBezTo>
                  <a:lnTo>
                    <a:pt x="537003" y="474796"/>
                  </a:lnTo>
                  <a:cubicBezTo>
                    <a:pt x="537003" y="481525"/>
                    <a:pt x="531527" y="487000"/>
                    <a:pt x="524795" y="487000"/>
                  </a:cubicBezTo>
                  <a:cubicBezTo>
                    <a:pt x="518064" y="487000"/>
                    <a:pt x="512587" y="481525"/>
                    <a:pt x="512587" y="474796"/>
                  </a:cubicBezTo>
                  <a:lnTo>
                    <a:pt x="512587" y="365298"/>
                  </a:lnTo>
                  <a:cubicBezTo>
                    <a:pt x="512587" y="358569"/>
                    <a:pt x="518064" y="353208"/>
                    <a:pt x="524795" y="353208"/>
                  </a:cubicBezTo>
                  <a:close/>
                  <a:moveTo>
                    <a:pt x="475800" y="353208"/>
                  </a:moveTo>
                  <a:cubicBezTo>
                    <a:pt x="482544" y="353208"/>
                    <a:pt x="488030" y="358569"/>
                    <a:pt x="488030" y="365298"/>
                  </a:cubicBezTo>
                  <a:lnTo>
                    <a:pt x="488030" y="474796"/>
                  </a:lnTo>
                  <a:cubicBezTo>
                    <a:pt x="488030" y="481525"/>
                    <a:pt x="482544" y="487000"/>
                    <a:pt x="475800" y="487000"/>
                  </a:cubicBezTo>
                  <a:cubicBezTo>
                    <a:pt x="469171" y="487000"/>
                    <a:pt x="463685" y="481525"/>
                    <a:pt x="463685" y="474796"/>
                  </a:cubicBezTo>
                  <a:lnTo>
                    <a:pt x="463685" y="365298"/>
                  </a:lnTo>
                  <a:cubicBezTo>
                    <a:pt x="463685" y="358569"/>
                    <a:pt x="469171" y="353208"/>
                    <a:pt x="475800" y="353208"/>
                  </a:cubicBezTo>
                  <a:close/>
                  <a:moveTo>
                    <a:pt x="426921" y="353208"/>
                  </a:moveTo>
                  <a:cubicBezTo>
                    <a:pt x="433653" y="353208"/>
                    <a:pt x="439129" y="358569"/>
                    <a:pt x="439129" y="365298"/>
                  </a:cubicBezTo>
                  <a:lnTo>
                    <a:pt x="439129" y="474796"/>
                  </a:lnTo>
                  <a:cubicBezTo>
                    <a:pt x="439129" y="481525"/>
                    <a:pt x="433653" y="487000"/>
                    <a:pt x="426921" y="487000"/>
                  </a:cubicBezTo>
                  <a:cubicBezTo>
                    <a:pt x="420190" y="487000"/>
                    <a:pt x="414713" y="481525"/>
                    <a:pt x="414713" y="474796"/>
                  </a:cubicBezTo>
                  <a:lnTo>
                    <a:pt x="414713" y="365298"/>
                  </a:lnTo>
                  <a:cubicBezTo>
                    <a:pt x="414713" y="358569"/>
                    <a:pt x="420190" y="353208"/>
                    <a:pt x="426921" y="353208"/>
                  </a:cubicBezTo>
                  <a:close/>
                  <a:moveTo>
                    <a:pt x="378041" y="353208"/>
                  </a:moveTo>
                  <a:cubicBezTo>
                    <a:pt x="384670" y="353208"/>
                    <a:pt x="390156" y="358569"/>
                    <a:pt x="390156" y="365298"/>
                  </a:cubicBezTo>
                  <a:lnTo>
                    <a:pt x="390156" y="474796"/>
                  </a:lnTo>
                  <a:cubicBezTo>
                    <a:pt x="390156" y="481525"/>
                    <a:pt x="384670" y="487000"/>
                    <a:pt x="378041" y="487000"/>
                  </a:cubicBezTo>
                  <a:cubicBezTo>
                    <a:pt x="371297" y="487000"/>
                    <a:pt x="365811" y="481525"/>
                    <a:pt x="365811" y="474796"/>
                  </a:cubicBezTo>
                  <a:lnTo>
                    <a:pt x="365811" y="365298"/>
                  </a:lnTo>
                  <a:cubicBezTo>
                    <a:pt x="365811" y="358569"/>
                    <a:pt x="371297" y="353208"/>
                    <a:pt x="378041" y="353208"/>
                  </a:cubicBezTo>
                  <a:close/>
                  <a:moveTo>
                    <a:pt x="182751" y="292663"/>
                  </a:moveTo>
                  <a:cubicBezTo>
                    <a:pt x="193717" y="292663"/>
                    <a:pt x="204341" y="295058"/>
                    <a:pt x="214165" y="299849"/>
                  </a:cubicBezTo>
                  <a:cubicBezTo>
                    <a:pt x="220219" y="302701"/>
                    <a:pt x="222732" y="310001"/>
                    <a:pt x="219876" y="316047"/>
                  </a:cubicBezTo>
                  <a:cubicBezTo>
                    <a:pt x="216906" y="322092"/>
                    <a:pt x="209710" y="324602"/>
                    <a:pt x="203655" y="321750"/>
                  </a:cubicBezTo>
                  <a:cubicBezTo>
                    <a:pt x="197030" y="318670"/>
                    <a:pt x="190062" y="317073"/>
                    <a:pt x="182751" y="317073"/>
                  </a:cubicBezTo>
                  <a:cubicBezTo>
                    <a:pt x="156020" y="317073"/>
                    <a:pt x="134316" y="338746"/>
                    <a:pt x="134316" y="365438"/>
                  </a:cubicBezTo>
                  <a:cubicBezTo>
                    <a:pt x="134316" y="392015"/>
                    <a:pt x="156020" y="413802"/>
                    <a:pt x="182751" y="413802"/>
                  </a:cubicBezTo>
                  <a:cubicBezTo>
                    <a:pt x="209481" y="413802"/>
                    <a:pt x="231185" y="392015"/>
                    <a:pt x="231185" y="365438"/>
                  </a:cubicBezTo>
                  <a:cubicBezTo>
                    <a:pt x="231185" y="358708"/>
                    <a:pt x="229815" y="352206"/>
                    <a:pt x="227187" y="346160"/>
                  </a:cubicBezTo>
                  <a:cubicBezTo>
                    <a:pt x="224560" y="340001"/>
                    <a:pt x="227301" y="332814"/>
                    <a:pt x="233470" y="330191"/>
                  </a:cubicBezTo>
                  <a:cubicBezTo>
                    <a:pt x="239753" y="327453"/>
                    <a:pt x="246835" y="330305"/>
                    <a:pt x="249577" y="336465"/>
                  </a:cubicBezTo>
                  <a:cubicBezTo>
                    <a:pt x="253461" y="345590"/>
                    <a:pt x="255517" y="355400"/>
                    <a:pt x="255517" y="365438"/>
                  </a:cubicBezTo>
                  <a:cubicBezTo>
                    <a:pt x="255517" y="405475"/>
                    <a:pt x="222846" y="438098"/>
                    <a:pt x="182751" y="438098"/>
                  </a:cubicBezTo>
                  <a:cubicBezTo>
                    <a:pt x="142541" y="438098"/>
                    <a:pt x="109870" y="405475"/>
                    <a:pt x="109870" y="365438"/>
                  </a:cubicBezTo>
                  <a:cubicBezTo>
                    <a:pt x="109870" y="325286"/>
                    <a:pt x="142541" y="292663"/>
                    <a:pt x="182751" y="292663"/>
                  </a:cubicBezTo>
                  <a:close/>
                  <a:moveTo>
                    <a:pt x="390602" y="267773"/>
                  </a:moveTo>
                  <a:lnTo>
                    <a:pt x="390602" y="304499"/>
                  </a:lnTo>
                  <a:lnTo>
                    <a:pt x="512565" y="304499"/>
                  </a:lnTo>
                  <a:lnTo>
                    <a:pt x="512565" y="267773"/>
                  </a:lnTo>
                  <a:close/>
                  <a:moveTo>
                    <a:pt x="182716" y="267772"/>
                  </a:moveTo>
                  <a:cubicBezTo>
                    <a:pt x="128805" y="267772"/>
                    <a:pt x="84945" y="311569"/>
                    <a:pt x="84945" y="365403"/>
                  </a:cubicBezTo>
                  <a:cubicBezTo>
                    <a:pt x="84945" y="419122"/>
                    <a:pt x="128805" y="462919"/>
                    <a:pt x="182716" y="462919"/>
                  </a:cubicBezTo>
                  <a:cubicBezTo>
                    <a:pt x="236513" y="462919"/>
                    <a:pt x="280373" y="419122"/>
                    <a:pt x="280373" y="365403"/>
                  </a:cubicBezTo>
                  <a:cubicBezTo>
                    <a:pt x="280373" y="311569"/>
                    <a:pt x="236513" y="267772"/>
                    <a:pt x="182716" y="267772"/>
                  </a:cubicBezTo>
                  <a:close/>
                  <a:moveTo>
                    <a:pt x="378383" y="243479"/>
                  </a:moveTo>
                  <a:lnTo>
                    <a:pt x="524784" y="243479"/>
                  </a:lnTo>
                  <a:cubicBezTo>
                    <a:pt x="531522" y="243479"/>
                    <a:pt x="537003" y="248954"/>
                    <a:pt x="537003" y="255683"/>
                  </a:cubicBezTo>
                  <a:lnTo>
                    <a:pt x="537003" y="316703"/>
                  </a:lnTo>
                  <a:cubicBezTo>
                    <a:pt x="537003" y="323432"/>
                    <a:pt x="531522" y="328793"/>
                    <a:pt x="524784" y="328793"/>
                  </a:cubicBezTo>
                  <a:lnTo>
                    <a:pt x="378383" y="328793"/>
                  </a:lnTo>
                  <a:cubicBezTo>
                    <a:pt x="371645" y="328793"/>
                    <a:pt x="366164" y="323432"/>
                    <a:pt x="366164" y="316703"/>
                  </a:cubicBezTo>
                  <a:lnTo>
                    <a:pt x="366164" y="255683"/>
                  </a:lnTo>
                  <a:cubicBezTo>
                    <a:pt x="366164" y="248954"/>
                    <a:pt x="371645" y="243479"/>
                    <a:pt x="378383" y="243479"/>
                  </a:cubicBezTo>
                  <a:close/>
                  <a:moveTo>
                    <a:pt x="182716" y="243479"/>
                  </a:moveTo>
                  <a:cubicBezTo>
                    <a:pt x="249991" y="243479"/>
                    <a:pt x="304702" y="298111"/>
                    <a:pt x="304702" y="365403"/>
                  </a:cubicBezTo>
                  <a:cubicBezTo>
                    <a:pt x="304702" y="432580"/>
                    <a:pt x="249991" y="487212"/>
                    <a:pt x="182716" y="487212"/>
                  </a:cubicBezTo>
                  <a:cubicBezTo>
                    <a:pt x="115327" y="487212"/>
                    <a:pt x="60616" y="432580"/>
                    <a:pt x="60616" y="365403"/>
                  </a:cubicBezTo>
                  <a:cubicBezTo>
                    <a:pt x="60616" y="298111"/>
                    <a:pt x="115327" y="243479"/>
                    <a:pt x="182716" y="243479"/>
                  </a:cubicBezTo>
                  <a:close/>
                  <a:moveTo>
                    <a:pt x="48769" y="195057"/>
                  </a:moveTo>
                  <a:cubicBezTo>
                    <a:pt x="35292" y="195057"/>
                    <a:pt x="24327" y="206006"/>
                    <a:pt x="24327" y="219462"/>
                  </a:cubicBezTo>
                  <a:lnTo>
                    <a:pt x="24327" y="511410"/>
                  </a:lnTo>
                  <a:cubicBezTo>
                    <a:pt x="24327" y="524867"/>
                    <a:pt x="35292" y="535701"/>
                    <a:pt x="48769" y="535701"/>
                  </a:cubicBezTo>
                  <a:lnTo>
                    <a:pt x="560210" y="535701"/>
                  </a:lnTo>
                  <a:cubicBezTo>
                    <a:pt x="573687" y="535701"/>
                    <a:pt x="584652" y="524867"/>
                    <a:pt x="584652" y="511410"/>
                  </a:cubicBezTo>
                  <a:lnTo>
                    <a:pt x="584652" y="219462"/>
                  </a:lnTo>
                  <a:cubicBezTo>
                    <a:pt x="584652" y="206006"/>
                    <a:pt x="573687" y="195057"/>
                    <a:pt x="560210" y="195057"/>
                  </a:cubicBezTo>
                  <a:lnTo>
                    <a:pt x="85773" y="195057"/>
                  </a:lnTo>
                  <a:close/>
                  <a:moveTo>
                    <a:pt x="355856" y="288"/>
                  </a:moveTo>
                  <a:cubicBezTo>
                    <a:pt x="358912" y="958"/>
                    <a:pt x="361710" y="2783"/>
                    <a:pt x="363537" y="5634"/>
                  </a:cubicBezTo>
                  <a:cubicBezTo>
                    <a:pt x="367192" y="11336"/>
                    <a:pt x="365479" y="18863"/>
                    <a:pt x="359768" y="22398"/>
                  </a:cubicBezTo>
                  <a:lnTo>
                    <a:pt x="127461" y="170653"/>
                  </a:lnTo>
                  <a:lnTo>
                    <a:pt x="560210" y="170653"/>
                  </a:lnTo>
                  <a:cubicBezTo>
                    <a:pt x="587165" y="170653"/>
                    <a:pt x="608979" y="192549"/>
                    <a:pt x="608979" y="219462"/>
                  </a:cubicBezTo>
                  <a:lnTo>
                    <a:pt x="608979" y="511410"/>
                  </a:lnTo>
                  <a:cubicBezTo>
                    <a:pt x="608979" y="538210"/>
                    <a:pt x="587165" y="560106"/>
                    <a:pt x="560210" y="560106"/>
                  </a:cubicBezTo>
                  <a:lnTo>
                    <a:pt x="48769" y="560106"/>
                  </a:lnTo>
                  <a:cubicBezTo>
                    <a:pt x="21929" y="560106"/>
                    <a:pt x="0" y="538210"/>
                    <a:pt x="0" y="511410"/>
                  </a:cubicBezTo>
                  <a:lnTo>
                    <a:pt x="0" y="219462"/>
                  </a:lnTo>
                  <a:cubicBezTo>
                    <a:pt x="0" y="192549"/>
                    <a:pt x="21929" y="170653"/>
                    <a:pt x="48769" y="170653"/>
                  </a:cubicBezTo>
                  <a:lnTo>
                    <a:pt x="82233" y="170653"/>
                  </a:lnTo>
                  <a:lnTo>
                    <a:pt x="346634" y="1870"/>
                  </a:lnTo>
                  <a:cubicBezTo>
                    <a:pt x="349489" y="103"/>
                    <a:pt x="352801" y="-382"/>
                    <a:pt x="355856" y="28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</p:grpSp>
      <p:sp>
        <p:nvSpPr>
          <p:cNvPr id="23" name="iṥḷïḓê">
            <a:extLst>
              <a:ext uri="{FF2B5EF4-FFF2-40B4-BE49-F238E27FC236}">
                <a16:creationId xmlns:a16="http://schemas.microsoft.com/office/drawing/2014/main" id="{F01F7AC3-ED3F-4E72-AF10-EB51AE42B519}"/>
              </a:ext>
            </a:extLst>
          </p:cNvPr>
          <p:cNvSpPr txBox="1"/>
          <p:nvPr/>
        </p:nvSpPr>
        <p:spPr bwMode="auto">
          <a:xfrm>
            <a:off x="4735629" y="5144355"/>
            <a:ext cx="3389920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FB7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建课</a:t>
            </a:r>
            <a:endParaRPr lang="en-US" altLang="zh-CN" sz="3200" dirty="0">
              <a:solidFill>
                <a:srgbClr val="FB7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9AFD79C-7BCC-45EB-8144-E56262B26549}"/>
              </a:ext>
            </a:extLst>
          </p:cNvPr>
          <p:cNvCxnSpPr/>
          <p:nvPr/>
        </p:nvCxnSpPr>
        <p:spPr>
          <a:xfrm>
            <a:off x="7988968" y="1349148"/>
            <a:ext cx="0" cy="4639695"/>
          </a:xfrm>
          <a:prstGeom prst="line">
            <a:avLst/>
          </a:prstGeom>
          <a:ln w="12700">
            <a:solidFill>
              <a:srgbClr val="FB7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F9DC682-E5A7-4639-AF08-79079931116D}"/>
              </a:ext>
            </a:extLst>
          </p:cNvPr>
          <p:cNvCxnSpPr>
            <a:cxnSpLocks/>
          </p:cNvCxnSpPr>
          <p:nvPr/>
        </p:nvCxnSpPr>
        <p:spPr>
          <a:xfrm>
            <a:off x="4735629" y="3584448"/>
            <a:ext cx="6400800" cy="0"/>
          </a:xfrm>
          <a:prstGeom prst="line">
            <a:avLst/>
          </a:prstGeom>
          <a:ln w="12700">
            <a:solidFill>
              <a:srgbClr val="FCAE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2C95EFF-74BC-47E7-9A27-E0FD2EB06D20}"/>
              </a:ext>
            </a:extLst>
          </p:cNvPr>
          <p:cNvCxnSpPr>
            <a:cxnSpLocks/>
          </p:cNvCxnSpPr>
          <p:nvPr/>
        </p:nvCxnSpPr>
        <p:spPr>
          <a:xfrm>
            <a:off x="4402651" y="1130300"/>
            <a:ext cx="0" cy="5006975"/>
          </a:xfrm>
          <a:prstGeom prst="line">
            <a:avLst/>
          </a:prstGeom>
          <a:ln w="25400">
            <a:solidFill>
              <a:srgbClr val="FA7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816336" y="2424656"/>
            <a:ext cx="3469830" cy="1462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rgbClr val="FB9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3600" dirty="0">
                <a:solidFill>
                  <a:srgbClr val="FB9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教师端</a:t>
            </a:r>
            <a:r>
              <a:rPr lang="en-US" altLang="zh-CN" sz="3600" dirty="0">
                <a:solidFill>
                  <a:srgbClr val="FB9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</a:p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B9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下载与使用</a:t>
            </a:r>
          </a:p>
        </p:txBody>
      </p:sp>
    </p:spTree>
    <p:extLst>
      <p:ext uri="{BB962C8B-B14F-4D97-AF65-F5344CB8AC3E}">
        <p14:creationId xmlns:p14="http://schemas.microsoft.com/office/powerpoint/2010/main" val="3791940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8E396AB-218C-4F8A-BBA7-3DBCC5549F79}"/>
              </a:ext>
            </a:extLst>
          </p:cNvPr>
          <p:cNvSpPr/>
          <p:nvPr/>
        </p:nvSpPr>
        <p:spPr>
          <a:xfrm>
            <a:off x="504825" y="1162050"/>
            <a:ext cx="11182350" cy="5029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873530" y="286227"/>
            <a:ext cx="3509066" cy="6855084"/>
            <a:chOff x="4377980" y="286227"/>
            <a:chExt cx="3509066" cy="685508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D922308-350D-461C-848A-B9F149F91F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7980" y="286227"/>
              <a:ext cx="3509066" cy="685508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14913" y="2354214"/>
              <a:ext cx="2235200" cy="2719110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1168401" y="3075057"/>
            <a:ext cx="52895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B7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教师圈</a:t>
            </a:r>
            <a:r>
              <a:rPr lang="en-US" altLang="zh-CN" sz="4000" dirty="0">
                <a:solidFill>
                  <a:srgbClr val="FB7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4000" dirty="0">
                <a:solidFill>
                  <a:srgbClr val="FB7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二维码下载</a:t>
            </a:r>
          </a:p>
        </p:txBody>
      </p:sp>
    </p:spTree>
    <p:extLst>
      <p:ext uri="{BB962C8B-B14F-4D97-AF65-F5344CB8AC3E}">
        <p14:creationId xmlns:p14="http://schemas.microsoft.com/office/powerpoint/2010/main" val="7983235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258549" y="345943"/>
            <a:ext cx="3674903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05-1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教师圈登录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7190" y="2420903"/>
            <a:ext cx="3881359" cy="30931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下载智慧树教师端APP后，进入登录页。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endParaRPr lang="zh-CN" altLang="en-US" sz="2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</a:t>
            </a:r>
            <a:r>
              <a:rPr lang="en-US" altLang="zh-CN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密码（</a:t>
            </a:r>
            <a:r>
              <a:rPr lang="en-US" altLang="zh-CN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</a:t>
            </a:r>
            <a:r>
              <a: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登录即可进入教师端界面。</a:t>
            </a:r>
          </a:p>
        </p:txBody>
      </p:sp>
      <p:pic>
        <p:nvPicPr>
          <p:cNvPr id="8" name="图片 7" descr="Screenshot_2017-06-14-17-29-05-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925" y="1374775"/>
            <a:ext cx="2995930" cy="518541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9305" y="1374776"/>
            <a:ext cx="3054350" cy="518541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6434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520050" y="345943"/>
            <a:ext cx="3151901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05-2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教学管理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749" y="1860913"/>
            <a:ext cx="3690143" cy="44135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”中可查看目前学生的人数、学习进度、批阅主观题试卷、事务处理、见面课管理、论坛参与、观看教学视频，和查阅课程主页。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所有数据均与W</a:t>
            </a:r>
            <a:r>
              <a:rPr lang="en-US" altLang="zh-CN" sz="2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eb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端同步。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28" y="1326659"/>
            <a:ext cx="3217545" cy="572008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6106" y="1326659"/>
            <a:ext cx="3228975" cy="572135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81792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3525" y="1847759"/>
            <a:ext cx="3712369" cy="40134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进去，可查询学生学习进度更具体的数据。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查看详情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可查看每位学生的学习进度情况，低于学习进度的可进行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督促。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370" y="1244600"/>
            <a:ext cx="3223260" cy="5631815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115" y="1244600"/>
            <a:ext cx="3059430" cy="561340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520050" y="345943"/>
            <a:ext cx="3151901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05-2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教学管理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4691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907975" y="345943"/>
            <a:ext cx="2376050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05-3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建课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8506" y="2733483"/>
            <a:ext cx="5037494" cy="1310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建课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”可查看</a:t>
            </a:r>
            <a:r>
              <a:rPr 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建课的具体内容。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222" y="1326659"/>
            <a:ext cx="2858370" cy="5083202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59466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2959" y="2460716"/>
            <a:ext cx="3654214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直播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”与“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发现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”栏目课观看智慧树最新推出的直播内容，以及会议内容。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3637" y="1301457"/>
            <a:ext cx="2944726" cy="5236162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8106" y="1301262"/>
            <a:ext cx="2942408" cy="523210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233968" y="345943"/>
            <a:ext cx="3724064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05-4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发现与直播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58184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课程深处有情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4585" y="5791200"/>
            <a:ext cx="3359150" cy="8839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15723" y="2097881"/>
            <a:ext cx="3397250" cy="3693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有任何疑问可咨询智慧树平台首页在线客服。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也可拨打免费客服热线：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400-829-3579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更多平台使用操作说明请点击图中红色框所示客户服务中心。观看学生/教师操作说明。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599" y="2767296"/>
            <a:ext cx="6987564" cy="2354488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任意多边形 14"/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5012584" y="345943"/>
            <a:ext cx="2166832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客户服务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7923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73"/>
          <a:stretch/>
        </p:blipFill>
        <p:spPr>
          <a:xfrm>
            <a:off x="7877466" y="1171575"/>
            <a:ext cx="3429000" cy="5324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116017" y="345943"/>
            <a:ext cx="3959966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请假审批（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端）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126" y="2328862"/>
            <a:ext cx="27797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进入教师圈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界面，点击课程进入最右端图片界面，点击相对应课程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28111" y="1171575"/>
            <a:ext cx="3429000" cy="5324475"/>
            <a:chOff x="4028111" y="1171575"/>
            <a:chExt cx="3429000" cy="53244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361"/>
            <a:stretch/>
          </p:blipFill>
          <p:spPr>
            <a:xfrm>
              <a:off x="4028111" y="1171575"/>
              <a:ext cx="3429000" cy="532447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3" name="矩形 12"/>
            <p:cNvSpPr/>
            <p:nvPr/>
          </p:nvSpPr>
          <p:spPr>
            <a:xfrm>
              <a:off x="4142578" y="2662238"/>
              <a:ext cx="1013622" cy="47466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085537" y="1402080"/>
              <a:ext cx="3290623" cy="1043899"/>
            </a:xfrm>
            <a:prstGeom prst="rect">
              <a:avLst/>
            </a:prstGeom>
            <a:solidFill>
              <a:srgbClr val="7779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08007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50"/>
          <a:stretch/>
        </p:blipFill>
        <p:spPr>
          <a:xfrm>
            <a:off x="8260977" y="1508125"/>
            <a:ext cx="3429000" cy="5057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17"/>
          <a:stretch/>
        </p:blipFill>
        <p:spPr>
          <a:xfrm>
            <a:off x="4381500" y="1450975"/>
            <a:ext cx="3429000" cy="5114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116017" y="345943"/>
            <a:ext cx="3959966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请假审批（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端）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7126" y="2328862"/>
            <a:ext cx="27797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通过上述步骤进入到该页面，点击事务处理会出现相对应界面处理学生请假事宜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38800" y="5581650"/>
            <a:ext cx="914400" cy="904875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086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8E396AB-218C-4F8A-BBA7-3DBCC5549F79}"/>
              </a:ext>
            </a:extLst>
          </p:cNvPr>
          <p:cNvSpPr/>
          <p:nvPr/>
        </p:nvSpPr>
        <p:spPr>
          <a:xfrm>
            <a:off x="504825" y="286227"/>
            <a:ext cx="11182350" cy="62855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4192" y="1825938"/>
            <a:ext cx="10043615" cy="32478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智慧树教师端账号由智慧树网根据学校提供的选课老师信息配置。</a:t>
            </a: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账号为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，初始密码为“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教师端账号是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共享的，W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端的操作可在A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上同步体现。</a:t>
            </a:r>
          </a:p>
        </p:txBody>
      </p:sp>
      <p:sp>
        <p:nvSpPr>
          <p:cNvPr id="14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5181440" y="728536"/>
            <a:ext cx="1829121" cy="6093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A769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r>
              <a:rPr lang="zh-CN" altLang="en-US" sz="4000" dirty="0">
                <a:solidFill>
                  <a:srgbClr val="FA769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登录</a:t>
            </a:r>
            <a:endParaRPr lang="zh-CN" altLang="en-US" sz="4000" dirty="0">
              <a:solidFill>
                <a:srgbClr val="FA769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64257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48" y="1736725"/>
            <a:ext cx="8896352" cy="4213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116017" y="345943"/>
            <a:ext cx="3959966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请假审批（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Web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端）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279" y="2505983"/>
            <a:ext cx="2779711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点击课程事务，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右侧便是学生请假情况（此图课程尚未开始）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35680" y="2857500"/>
            <a:ext cx="777240" cy="205740"/>
          </a:xfrm>
          <a:prstGeom prst="rect">
            <a:avLst/>
          </a:prstGeom>
          <a:solidFill>
            <a:srgbClr val="49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7503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9" b="106"/>
          <a:stretch/>
        </p:blipFill>
        <p:spPr>
          <a:xfrm>
            <a:off x="8316685" y="1327698"/>
            <a:ext cx="3429000" cy="5979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175434" y="345943"/>
            <a:ext cx="4141251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见面课签到（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9425" y="1580475"/>
            <a:ext cx="378233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进入教师圈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，通过点击课程，然后再次点击相应课程（左图）进入该页面（右图），点击见面课</a:t>
            </a:r>
          </a:p>
        </p:txBody>
      </p:sp>
      <p:sp>
        <p:nvSpPr>
          <p:cNvPr id="6" name="矩形 5"/>
          <p:cNvSpPr/>
          <p:nvPr/>
        </p:nvSpPr>
        <p:spPr>
          <a:xfrm>
            <a:off x="10814050" y="4473574"/>
            <a:ext cx="646113" cy="10509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73"/>
          <a:stretch/>
        </p:blipFill>
        <p:spPr>
          <a:xfrm>
            <a:off x="4547282" y="1327698"/>
            <a:ext cx="3429000" cy="5530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176540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2" b="8816"/>
          <a:stretch/>
        </p:blipFill>
        <p:spPr>
          <a:xfrm>
            <a:off x="8031163" y="1337583"/>
            <a:ext cx="3429000" cy="5977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" b="8393"/>
          <a:stretch/>
        </p:blipFill>
        <p:spPr>
          <a:xfrm>
            <a:off x="4047672" y="1307420"/>
            <a:ext cx="3429000" cy="6037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175434" y="345943"/>
            <a:ext cx="4141251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见面课签到（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1427" y="1736725"/>
            <a:ext cx="3428999" cy="2926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通过上页点击见面课进入见面课页面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左图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，点击红色区域后进入相对应课程，再点击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最右侧签到即可显示二维码界面</a:t>
            </a:r>
          </a:p>
        </p:txBody>
      </p:sp>
      <p:sp>
        <p:nvSpPr>
          <p:cNvPr id="8" name="矩形 7"/>
          <p:cNvSpPr/>
          <p:nvPr/>
        </p:nvSpPr>
        <p:spPr>
          <a:xfrm>
            <a:off x="6386286" y="1736725"/>
            <a:ext cx="1090386" cy="74521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98629" y="1736725"/>
            <a:ext cx="661534" cy="48396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FCE160-A527-4328-BF4D-46406A0B8AEA}"/>
              </a:ext>
            </a:extLst>
          </p:cNvPr>
          <p:cNvSpPr txBox="1"/>
          <p:nvPr/>
        </p:nvSpPr>
        <p:spPr>
          <a:xfrm>
            <a:off x="341426" y="4963883"/>
            <a:ext cx="3480514" cy="711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学生通过“知到”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扫码签到</a:t>
            </a:r>
          </a:p>
        </p:txBody>
      </p:sp>
    </p:spTree>
    <p:extLst>
      <p:ext uri="{BB962C8B-B14F-4D97-AF65-F5344CB8AC3E}">
        <p14:creationId xmlns:p14="http://schemas.microsoft.com/office/powerpoint/2010/main" val="30851502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09662" y="2767280"/>
            <a:ext cx="6936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翻转课堂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14011" y="2321005"/>
            <a:ext cx="248194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09662" y="4750276"/>
            <a:ext cx="1816538" cy="1816538"/>
          </a:xfrm>
          <a:prstGeom prst="ellipse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H="1">
            <a:off x="10060682" y="445721"/>
            <a:ext cx="512068" cy="512068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H="1">
            <a:off x="11014076" y="5965379"/>
            <a:ext cx="1463674" cy="1463674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H="1">
            <a:off x="3491321" y="1736725"/>
            <a:ext cx="194730" cy="1947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1195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926674C-C8A0-4403-B623-E3A29040C2E0}"/>
              </a:ext>
            </a:extLst>
          </p:cNvPr>
          <p:cNvSpPr txBox="1"/>
          <p:nvPr/>
        </p:nvSpPr>
        <p:spPr>
          <a:xfrm>
            <a:off x="2086538" y="1332219"/>
            <a:ext cx="6244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．在“我的学堂”点击右上角“翻转课堂”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8E2B0C1-5407-46BE-B3B5-E8465001E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566" y="2000389"/>
            <a:ext cx="10069548" cy="4289555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9EE1630B-64AE-4819-A4BE-5ED495F99A3E}"/>
              </a:ext>
            </a:extLst>
          </p:cNvPr>
          <p:cNvSpPr/>
          <p:nvPr/>
        </p:nvSpPr>
        <p:spPr>
          <a:xfrm rot="19247143">
            <a:off x="-1266318" y="-605106"/>
            <a:ext cx="3976901" cy="23463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F27DF2-D2FC-46A2-A73D-7AA97B2AC367}"/>
              </a:ext>
            </a:extLst>
          </p:cNvPr>
          <p:cNvSpPr txBox="1"/>
          <p:nvPr/>
        </p:nvSpPr>
        <p:spPr>
          <a:xfrm>
            <a:off x="188686" y="584569"/>
            <a:ext cx="1455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B967B"/>
                </a:solidFill>
              </a:rPr>
              <a:t>Web</a:t>
            </a:r>
            <a:r>
              <a:rPr lang="zh-CN" altLang="en-US" sz="3200" b="1" dirty="0">
                <a:solidFill>
                  <a:srgbClr val="FB967B"/>
                </a:solidFill>
              </a:rPr>
              <a:t>端</a:t>
            </a:r>
          </a:p>
        </p:txBody>
      </p:sp>
    </p:spTree>
    <p:extLst>
      <p:ext uri="{BB962C8B-B14F-4D97-AF65-F5344CB8AC3E}">
        <p14:creationId xmlns:p14="http://schemas.microsoft.com/office/powerpoint/2010/main" val="37215994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D44DF2B-D93E-4903-B5CE-4421767AD979}"/>
              </a:ext>
            </a:extLst>
          </p:cNvPr>
          <p:cNvSpPr txBox="1"/>
          <p:nvPr/>
        </p:nvSpPr>
        <p:spPr>
          <a:xfrm>
            <a:off x="722132" y="2073651"/>
            <a:ext cx="355599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．点击“新建课程”</a:t>
            </a:r>
            <a:r>
              <a:rPr lang="en-US" altLang="zh-CN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-“</a:t>
            </a:r>
            <a:r>
              <a:rPr lang="zh-CN" altLang="en-US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输入课程名称”</a:t>
            </a:r>
            <a:r>
              <a:rPr lang="en-US" altLang="zh-CN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-“</a:t>
            </a:r>
            <a:r>
              <a:rPr lang="zh-CN" altLang="en-US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创建课程”，即会弹出课程号，学生通过“知到”</a:t>
            </a:r>
            <a:r>
              <a:rPr lang="en-US" altLang="zh-CN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APP</a:t>
            </a:r>
            <a:r>
              <a:rPr lang="zh-CN" altLang="en-US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进入互动课堂，也可以扫描二维码。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720FBEC-639F-4F4A-9EF9-54A1717FB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352" y="0"/>
            <a:ext cx="5276190" cy="22476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463CA70-F60E-4B09-BDA4-BD0D9CC74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561" y="2247619"/>
            <a:ext cx="5257143" cy="223809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296B043-CABE-48D1-930D-4C38FDAA0A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0588" y="4485714"/>
            <a:ext cx="5276190" cy="224761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9F27A1A0-028E-490C-AD36-3DF0CDEB4751}"/>
              </a:ext>
            </a:extLst>
          </p:cNvPr>
          <p:cNvSpPr/>
          <p:nvPr/>
        </p:nvSpPr>
        <p:spPr>
          <a:xfrm rot="19247143">
            <a:off x="-1266318" y="-605106"/>
            <a:ext cx="3976901" cy="23463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FB24DA-02B6-4992-B56E-66F4AF250794}"/>
              </a:ext>
            </a:extLst>
          </p:cNvPr>
          <p:cNvSpPr txBox="1"/>
          <p:nvPr/>
        </p:nvSpPr>
        <p:spPr>
          <a:xfrm>
            <a:off x="188686" y="584569"/>
            <a:ext cx="1455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B967B"/>
                </a:solidFill>
              </a:rPr>
              <a:t>Web</a:t>
            </a:r>
            <a:r>
              <a:rPr lang="zh-CN" altLang="en-US" sz="3200" b="1" dirty="0">
                <a:solidFill>
                  <a:srgbClr val="FB967B"/>
                </a:solidFill>
              </a:rPr>
              <a:t>端</a:t>
            </a:r>
          </a:p>
        </p:txBody>
      </p:sp>
    </p:spTree>
    <p:extLst>
      <p:ext uri="{BB962C8B-B14F-4D97-AF65-F5344CB8AC3E}">
        <p14:creationId xmlns:p14="http://schemas.microsoft.com/office/powerpoint/2010/main" val="34272073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6FC676-F6E0-41AE-81EE-F623DB4B2BBA}"/>
              </a:ext>
            </a:extLst>
          </p:cNvPr>
          <p:cNvSpPr/>
          <p:nvPr/>
        </p:nvSpPr>
        <p:spPr>
          <a:xfrm>
            <a:off x="754741" y="667435"/>
            <a:ext cx="69668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r>
              <a:rPr lang="zh-CN" altLang="en-US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．可以发布学习任务，也可以上传文档资源，学生通过登录</a:t>
            </a:r>
            <a:r>
              <a:rPr lang="en-US" altLang="zh-CN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APP</a:t>
            </a:r>
            <a:r>
              <a:rPr lang="zh-CN" altLang="en-US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，即可看到老师发布的学习任何和文档资料。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FEAB4E-2607-4B4E-88B4-85404F8EF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676" y="2196555"/>
            <a:ext cx="9818701" cy="4182696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5678565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14">
            <a:extLst>
              <a:ext uri="{FF2B5EF4-FFF2-40B4-BE49-F238E27FC236}">
                <a16:creationId xmlns:a16="http://schemas.microsoft.com/office/drawing/2014/main" id="{A90E8CB3-DB35-4824-B7E0-3082D31B8187}"/>
              </a:ext>
            </a:extLst>
          </p:cNvPr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2">
            <a:extLst>
              <a:ext uri="{FF2B5EF4-FFF2-40B4-BE49-F238E27FC236}">
                <a16:creationId xmlns:a16="http://schemas.microsoft.com/office/drawing/2014/main" id="{16453DAE-6D40-4D93-A682-6AC1830BD169}"/>
              </a:ext>
            </a:extLst>
          </p:cNvPr>
          <p:cNvSpPr txBox="1">
            <a:spLocks/>
          </p:cNvSpPr>
          <p:nvPr/>
        </p:nvSpPr>
        <p:spPr>
          <a:xfrm>
            <a:off x="4533613" y="360458"/>
            <a:ext cx="3521816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端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教师圈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0B751BF4-9E95-43A1-8C34-497EE66A2B79}"/>
              </a:ext>
            </a:extLst>
          </p:cNvPr>
          <p:cNvSpPr txBox="1">
            <a:spLocks/>
          </p:cNvSpPr>
          <p:nvPr/>
        </p:nvSpPr>
        <p:spPr>
          <a:xfrm>
            <a:off x="152266" y="2231886"/>
            <a:ext cx="3046920" cy="32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rPr>
              <a:t>登录教师圈，点击“教学”界面</a:t>
            </a:r>
            <a:r>
              <a:rPr lang="en-US" altLang="zh-CN" sz="2000" b="1" dirty="0">
                <a:solidFill>
                  <a:sysClr val="windowText" lastClr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—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rPr>
              <a:t>右上角“＋”</a:t>
            </a:r>
            <a:r>
              <a:rPr lang="en-US" altLang="zh-CN" sz="2000" b="1" dirty="0">
                <a:solidFill>
                  <a:sysClr val="windowText" lastClr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—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rPr>
              <a:t>创建翻转课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rPr>
              <a:t>-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rPr>
              <a:t>点击“我只想创建群聊”。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CCDECCC-DA2F-4608-A0C2-CE0F0CA71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873" y="2231887"/>
            <a:ext cx="2573200" cy="46778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63D5118-9A35-420B-8270-2B539EC4D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978" y="2231887"/>
            <a:ext cx="2616158" cy="46778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62ED54D-72F8-44B9-A131-7F23F14ED4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7577" y="2231886"/>
            <a:ext cx="2565519" cy="46778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73060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14">
            <a:extLst>
              <a:ext uri="{FF2B5EF4-FFF2-40B4-BE49-F238E27FC236}">
                <a16:creationId xmlns:a16="http://schemas.microsoft.com/office/drawing/2014/main" id="{91CD0251-8969-47E4-BB41-D974C60BE81B}"/>
              </a:ext>
            </a:extLst>
          </p:cNvPr>
          <p:cNvSpPr/>
          <p:nvPr/>
        </p:nvSpPr>
        <p:spPr>
          <a:xfrm>
            <a:off x="1675726" y="-130625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14">
            <a:extLst>
              <a:ext uri="{FF2B5EF4-FFF2-40B4-BE49-F238E27FC236}">
                <a16:creationId xmlns:a16="http://schemas.microsoft.com/office/drawing/2014/main" id="{920ACD1F-89EC-4606-8BFB-F387DA53B971}"/>
              </a:ext>
            </a:extLst>
          </p:cNvPr>
          <p:cNvSpPr/>
          <p:nvPr/>
        </p:nvSpPr>
        <p:spPr>
          <a:xfrm>
            <a:off x="1675726" y="-130625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2">
            <a:extLst>
              <a:ext uri="{FF2B5EF4-FFF2-40B4-BE49-F238E27FC236}">
                <a16:creationId xmlns:a16="http://schemas.microsoft.com/office/drawing/2014/main" id="{171FFA01-50A0-4103-8AF1-087FFC6AFBE5}"/>
              </a:ext>
            </a:extLst>
          </p:cNvPr>
          <p:cNvSpPr txBox="1">
            <a:spLocks/>
          </p:cNvSpPr>
          <p:nvPr/>
        </p:nvSpPr>
        <p:spPr>
          <a:xfrm>
            <a:off x="4533613" y="229832"/>
            <a:ext cx="3521816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端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教师圈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0AB39737-F28F-487A-862E-B53B75218B63}"/>
              </a:ext>
            </a:extLst>
          </p:cNvPr>
          <p:cNvSpPr txBox="1">
            <a:spLocks/>
          </p:cNvSpPr>
          <p:nvPr/>
        </p:nvSpPr>
        <p:spPr>
          <a:xfrm>
            <a:off x="0" y="1440677"/>
            <a:ext cx="4992914" cy="1181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ysClr val="windowText" lastClr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2.</a:t>
            </a:r>
            <a:r>
              <a:rPr lang="zh-CN" altLang="en-US" sz="1800" b="1" dirty="0">
                <a:solidFill>
                  <a:sysClr val="windowText" lastClr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输入群聊名称，创建群聊，当群聊创建成功后，可以把群号分享给学生，学生通过“知到”</a:t>
            </a:r>
            <a:r>
              <a:rPr lang="en-US" altLang="zh-CN" sz="1800" b="1" dirty="0">
                <a:solidFill>
                  <a:sysClr val="windowText" lastClr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APP</a:t>
            </a:r>
            <a:r>
              <a:rPr lang="zh-CN" altLang="en-US" sz="1800" b="1" dirty="0">
                <a:solidFill>
                  <a:sysClr val="windowText" lastClr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，“我的”界面点击“加入课程”，即可加入群聊参与互动。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8C7BD2A-0DB8-48AF-B6E9-7B4563D73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57" y="2857291"/>
            <a:ext cx="2167225" cy="3958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5DB83B2-92D2-4377-B952-6A06E305CF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4001" y="2482943"/>
            <a:ext cx="2462561" cy="43333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E3072BC-9FB8-465B-ADAC-DDB715AD1A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4878" y="2164953"/>
            <a:ext cx="2621242" cy="46512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1405FCD-7B83-491C-B8A4-6DDFEB184A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6126" y="1937321"/>
            <a:ext cx="2743988" cy="48789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57503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14">
            <a:extLst>
              <a:ext uri="{FF2B5EF4-FFF2-40B4-BE49-F238E27FC236}">
                <a16:creationId xmlns:a16="http://schemas.microsoft.com/office/drawing/2014/main" id="{564DE20E-B776-4EF8-9F6E-5023B2B2E243}"/>
              </a:ext>
            </a:extLst>
          </p:cNvPr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2">
            <a:extLst>
              <a:ext uri="{FF2B5EF4-FFF2-40B4-BE49-F238E27FC236}">
                <a16:creationId xmlns:a16="http://schemas.microsoft.com/office/drawing/2014/main" id="{9C70E9F4-EDD0-4530-A0B7-EBE49F4F2BB5}"/>
              </a:ext>
            </a:extLst>
          </p:cNvPr>
          <p:cNvSpPr txBox="1">
            <a:spLocks/>
          </p:cNvSpPr>
          <p:nvPr/>
        </p:nvSpPr>
        <p:spPr>
          <a:xfrm>
            <a:off x="4533613" y="360458"/>
            <a:ext cx="3521816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端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教师圈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B1D652F-2294-404A-989F-B9C78177E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46" y="2503820"/>
            <a:ext cx="2375586" cy="43286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9D57EA59-F581-4555-B4DE-B7126DB7579A}"/>
              </a:ext>
            </a:extLst>
          </p:cNvPr>
          <p:cNvSpPr txBox="1">
            <a:spLocks/>
          </p:cNvSpPr>
          <p:nvPr/>
        </p:nvSpPr>
        <p:spPr>
          <a:xfrm>
            <a:off x="1384207" y="1694212"/>
            <a:ext cx="9388558" cy="6405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ysClr val="windowText" lastClr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rPr>
              <a:t>.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rPr>
              <a:t>进入群聊后，里面有签到</a:t>
            </a:r>
            <a:r>
              <a:rPr lang="zh-CN" altLang="en-US" sz="1800" b="1" dirty="0">
                <a:solidFill>
                  <a:sysClr val="windowText" lastClr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、投票、抢答等多项功能，可以和学生交流互动。也可以点击右上角进入群设置，群设置里面有群号，可以分享给学生，最后也可以回到“教学”界面，看到该群聊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584F10D-B547-495A-8429-D145568165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162" y="2503821"/>
            <a:ext cx="2225971" cy="43080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4BD933B-0DB5-400A-9C30-D2F943D967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04" y="2503820"/>
            <a:ext cx="2298765" cy="43080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D2AB966-FF6E-4FD8-A358-FF5AD77FC5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5075" y="2503821"/>
            <a:ext cx="2298763" cy="43080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EF832EB-4AD3-4981-82B4-78353D218A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81046" y="2504138"/>
            <a:ext cx="2263733" cy="42965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3637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16114" y="4117510"/>
            <a:ext cx="12308114" cy="2740490"/>
          </a:xfrm>
          <a:custGeom>
            <a:avLst/>
            <a:gdLst>
              <a:gd name="connsiteX0" fmla="*/ 0 w 12308114"/>
              <a:gd name="connsiteY0" fmla="*/ 0 h 2721429"/>
              <a:gd name="connsiteX1" fmla="*/ 12308114 w 12308114"/>
              <a:gd name="connsiteY1" fmla="*/ 0 h 2721429"/>
              <a:gd name="connsiteX2" fmla="*/ 12308114 w 12308114"/>
              <a:gd name="connsiteY2" fmla="*/ 2721429 h 2721429"/>
              <a:gd name="connsiteX3" fmla="*/ 0 w 12308114"/>
              <a:gd name="connsiteY3" fmla="*/ 2721429 h 2721429"/>
              <a:gd name="connsiteX4" fmla="*/ 0 w 12308114"/>
              <a:gd name="connsiteY4" fmla="*/ 0 h 2721429"/>
              <a:gd name="connsiteX0" fmla="*/ 87086 w 12308114"/>
              <a:gd name="connsiteY0" fmla="*/ 0 h 2721429"/>
              <a:gd name="connsiteX1" fmla="*/ 12308114 w 12308114"/>
              <a:gd name="connsiteY1" fmla="*/ 0 h 2721429"/>
              <a:gd name="connsiteX2" fmla="*/ 12308114 w 12308114"/>
              <a:gd name="connsiteY2" fmla="*/ 2721429 h 2721429"/>
              <a:gd name="connsiteX3" fmla="*/ 0 w 12308114"/>
              <a:gd name="connsiteY3" fmla="*/ 2721429 h 2721429"/>
              <a:gd name="connsiteX4" fmla="*/ 87086 w 12308114"/>
              <a:gd name="connsiteY4" fmla="*/ 0 h 2721429"/>
              <a:gd name="connsiteX0" fmla="*/ 87086 w 12308114"/>
              <a:gd name="connsiteY0" fmla="*/ 0 h 2721429"/>
              <a:gd name="connsiteX1" fmla="*/ 12308114 w 12308114"/>
              <a:gd name="connsiteY1" fmla="*/ 0 h 2721429"/>
              <a:gd name="connsiteX2" fmla="*/ 12308114 w 12308114"/>
              <a:gd name="connsiteY2" fmla="*/ 2721429 h 2721429"/>
              <a:gd name="connsiteX3" fmla="*/ 0 w 12308114"/>
              <a:gd name="connsiteY3" fmla="*/ 2721429 h 2721429"/>
              <a:gd name="connsiteX4" fmla="*/ 87086 w 12308114"/>
              <a:gd name="connsiteY4" fmla="*/ 0 h 2721429"/>
              <a:gd name="connsiteX0" fmla="*/ 87086 w 12308114"/>
              <a:gd name="connsiteY0" fmla="*/ 0 h 2721429"/>
              <a:gd name="connsiteX1" fmla="*/ 12308114 w 12308114"/>
              <a:gd name="connsiteY1" fmla="*/ 0 h 2721429"/>
              <a:gd name="connsiteX2" fmla="*/ 12308114 w 12308114"/>
              <a:gd name="connsiteY2" fmla="*/ 2721429 h 2721429"/>
              <a:gd name="connsiteX3" fmla="*/ 0 w 12308114"/>
              <a:gd name="connsiteY3" fmla="*/ 2721429 h 2721429"/>
              <a:gd name="connsiteX4" fmla="*/ 87086 w 12308114"/>
              <a:gd name="connsiteY4" fmla="*/ 0 h 2721429"/>
              <a:gd name="connsiteX0" fmla="*/ 87086 w 12308114"/>
              <a:gd name="connsiteY0" fmla="*/ 19061 h 2740490"/>
              <a:gd name="connsiteX1" fmla="*/ 12308114 w 12308114"/>
              <a:gd name="connsiteY1" fmla="*/ 19061 h 2740490"/>
              <a:gd name="connsiteX2" fmla="*/ 12308114 w 12308114"/>
              <a:gd name="connsiteY2" fmla="*/ 2740490 h 2740490"/>
              <a:gd name="connsiteX3" fmla="*/ 0 w 12308114"/>
              <a:gd name="connsiteY3" fmla="*/ 2740490 h 2740490"/>
              <a:gd name="connsiteX4" fmla="*/ 87086 w 12308114"/>
              <a:gd name="connsiteY4" fmla="*/ 19061 h 274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8114" h="2740490">
                <a:moveTo>
                  <a:pt x="87086" y="19061"/>
                </a:moveTo>
                <a:cubicBezTo>
                  <a:pt x="1446590" y="3212204"/>
                  <a:pt x="9337524" y="-285739"/>
                  <a:pt x="12308114" y="19061"/>
                </a:cubicBezTo>
                <a:lnTo>
                  <a:pt x="12308114" y="2740490"/>
                </a:lnTo>
                <a:lnTo>
                  <a:pt x="0" y="2740490"/>
                </a:lnTo>
                <a:lnTo>
                  <a:pt x="87086" y="19061"/>
                </a:ln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5005" y="1694753"/>
            <a:ext cx="2727960" cy="43757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901337" y="2156020"/>
            <a:ext cx="5064034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进入智慧树官网：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www.zhihuishu.com</a:t>
            </a: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点击登录，输入账号（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），初始密码（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3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5464492" y="312923"/>
            <a:ext cx="1829121" cy="6093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A769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r>
              <a:rPr lang="zh-CN" altLang="en-US" sz="4000" dirty="0">
                <a:solidFill>
                  <a:srgbClr val="FA769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登录</a:t>
            </a:r>
            <a:endParaRPr lang="zh-CN" altLang="en-US" sz="4000" dirty="0">
              <a:solidFill>
                <a:srgbClr val="FA769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45538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A7596"/>
            </a:gs>
            <a:gs pos="98000">
              <a:srgbClr val="FED64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教育的力量白底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4754" y="2540000"/>
            <a:ext cx="7002492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762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16114" y="4117510"/>
            <a:ext cx="12308114" cy="2740490"/>
          </a:xfrm>
          <a:custGeom>
            <a:avLst/>
            <a:gdLst>
              <a:gd name="connsiteX0" fmla="*/ 0 w 12308114"/>
              <a:gd name="connsiteY0" fmla="*/ 0 h 2721429"/>
              <a:gd name="connsiteX1" fmla="*/ 12308114 w 12308114"/>
              <a:gd name="connsiteY1" fmla="*/ 0 h 2721429"/>
              <a:gd name="connsiteX2" fmla="*/ 12308114 w 12308114"/>
              <a:gd name="connsiteY2" fmla="*/ 2721429 h 2721429"/>
              <a:gd name="connsiteX3" fmla="*/ 0 w 12308114"/>
              <a:gd name="connsiteY3" fmla="*/ 2721429 h 2721429"/>
              <a:gd name="connsiteX4" fmla="*/ 0 w 12308114"/>
              <a:gd name="connsiteY4" fmla="*/ 0 h 2721429"/>
              <a:gd name="connsiteX0" fmla="*/ 87086 w 12308114"/>
              <a:gd name="connsiteY0" fmla="*/ 0 h 2721429"/>
              <a:gd name="connsiteX1" fmla="*/ 12308114 w 12308114"/>
              <a:gd name="connsiteY1" fmla="*/ 0 h 2721429"/>
              <a:gd name="connsiteX2" fmla="*/ 12308114 w 12308114"/>
              <a:gd name="connsiteY2" fmla="*/ 2721429 h 2721429"/>
              <a:gd name="connsiteX3" fmla="*/ 0 w 12308114"/>
              <a:gd name="connsiteY3" fmla="*/ 2721429 h 2721429"/>
              <a:gd name="connsiteX4" fmla="*/ 87086 w 12308114"/>
              <a:gd name="connsiteY4" fmla="*/ 0 h 2721429"/>
              <a:gd name="connsiteX0" fmla="*/ 87086 w 12308114"/>
              <a:gd name="connsiteY0" fmla="*/ 0 h 2721429"/>
              <a:gd name="connsiteX1" fmla="*/ 12308114 w 12308114"/>
              <a:gd name="connsiteY1" fmla="*/ 0 h 2721429"/>
              <a:gd name="connsiteX2" fmla="*/ 12308114 w 12308114"/>
              <a:gd name="connsiteY2" fmla="*/ 2721429 h 2721429"/>
              <a:gd name="connsiteX3" fmla="*/ 0 w 12308114"/>
              <a:gd name="connsiteY3" fmla="*/ 2721429 h 2721429"/>
              <a:gd name="connsiteX4" fmla="*/ 87086 w 12308114"/>
              <a:gd name="connsiteY4" fmla="*/ 0 h 2721429"/>
              <a:gd name="connsiteX0" fmla="*/ 87086 w 12308114"/>
              <a:gd name="connsiteY0" fmla="*/ 0 h 2721429"/>
              <a:gd name="connsiteX1" fmla="*/ 12308114 w 12308114"/>
              <a:gd name="connsiteY1" fmla="*/ 0 h 2721429"/>
              <a:gd name="connsiteX2" fmla="*/ 12308114 w 12308114"/>
              <a:gd name="connsiteY2" fmla="*/ 2721429 h 2721429"/>
              <a:gd name="connsiteX3" fmla="*/ 0 w 12308114"/>
              <a:gd name="connsiteY3" fmla="*/ 2721429 h 2721429"/>
              <a:gd name="connsiteX4" fmla="*/ 87086 w 12308114"/>
              <a:gd name="connsiteY4" fmla="*/ 0 h 2721429"/>
              <a:gd name="connsiteX0" fmla="*/ 87086 w 12308114"/>
              <a:gd name="connsiteY0" fmla="*/ 19061 h 2740490"/>
              <a:gd name="connsiteX1" fmla="*/ 12308114 w 12308114"/>
              <a:gd name="connsiteY1" fmla="*/ 19061 h 2740490"/>
              <a:gd name="connsiteX2" fmla="*/ 12308114 w 12308114"/>
              <a:gd name="connsiteY2" fmla="*/ 2740490 h 2740490"/>
              <a:gd name="connsiteX3" fmla="*/ 0 w 12308114"/>
              <a:gd name="connsiteY3" fmla="*/ 2740490 h 2740490"/>
              <a:gd name="connsiteX4" fmla="*/ 87086 w 12308114"/>
              <a:gd name="connsiteY4" fmla="*/ 19061 h 274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8114" h="2740490">
                <a:moveTo>
                  <a:pt x="87086" y="19061"/>
                </a:moveTo>
                <a:cubicBezTo>
                  <a:pt x="1446590" y="3212204"/>
                  <a:pt x="9337524" y="-285739"/>
                  <a:pt x="12308114" y="19061"/>
                </a:cubicBezTo>
                <a:lnTo>
                  <a:pt x="12308114" y="2740490"/>
                </a:lnTo>
                <a:lnTo>
                  <a:pt x="0" y="2740490"/>
                </a:lnTo>
                <a:lnTo>
                  <a:pt x="87086" y="19061"/>
                </a:ln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89297" y="451651"/>
            <a:ext cx="9897292" cy="11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温馨提示：登录后，会出现以下页面，老师可点击右边的“切换旧版”进行学生日常管理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397FFAF-3076-4F4B-96DA-FC82F5907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6" y="1609725"/>
            <a:ext cx="115157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138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33714"/>
            <a:ext cx="12192000" cy="4245263"/>
          </a:xfrm>
          <a:prstGeom prst="rect">
            <a:avLst/>
          </a:pr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">
                    <a:srgbClr val="FA7596"/>
                  </a:gs>
                  <a:gs pos="98000">
                    <a:srgbClr val="FED648"/>
                  </a:gs>
                </a:gsLst>
                <a:lin ang="18900000" scaled="1"/>
              </a:gra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76828" y="5478978"/>
            <a:ext cx="7511369" cy="1005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进入登录状态后，点击姓名下方的“在线学堂”即可进入教师端界面，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可以在教师端自由切换为学生端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1999" y="1547439"/>
            <a:ext cx="7141028" cy="3617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5181440" y="312923"/>
            <a:ext cx="1829121" cy="6093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A769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r>
              <a:rPr lang="zh-CN" altLang="en-US" sz="4000" dirty="0">
                <a:solidFill>
                  <a:srgbClr val="FA769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登录</a:t>
            </a:r>
            <a:endParaRPr lang="zh-CN" altLang="en-US" sz="4000" dirty="0">
              <a:solidFill>
                <a:srgbClr val="FA769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2953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-571500" y="-11657303"/>
            <a:ext cx="13335000" cy="13335000"/>
          </a:xfrm>
          <a:prstGeom prst="ellipse">
            <a:avLst/>
          </a:pr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3818097" y="358643"/>
            <a:ext cx="4961557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平台操作与课程运行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 flipV="1">
            <a:off x="626745" y="2825333"/>
            <a:ext cx="10996824" cy="9461"/>
          </a:xfrm>
          <a:prstGeom prst="line">
            <a:avLst/>
          </a:prstGeom>
          <a:ln>
            <a:solidFill>
              <a:srgbClr val="FA76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1380504" y="2760243"/>
            <a:ext cx="138079" cy="138079"/>
          </a:xfrm>
          <a:prstGeom prst="ellipse">
            <a:avLst/>
          </a:pr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 w="38100">
            <a:solidFill>
              <a:srgbClr val="FE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ym typeface="Arial" panose="020B0604020202020204" pitchFamily="34" charset="0"/>
            </a:endParaRPr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3224515" y="2760243"/>
            <a:ext cx="138079" cy="138079"/>
          </a:xfrm>
          <a:prstGeom prst="ellipse">
            <a:avLst/>
          </a:pr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 w="38100">
            <a:solidFill>
              <a:srgbClr val="FE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>
            <a:off x="7034687" y="2760306"/>
            <a:ext cx="138079" cy="138079"/>
          </a:xfrm>
          <a:prstGeom prst="ellipse">
            <a:avLst/>
          </a:pr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 w="38100">
            <a:solidFill>
              <a:srgbClr val="FE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>
            <p:custDataLst>
              <p:tags r:id="rId5"/>
            </p:custDataLst>
          </p:nvPr>
        </p:nvSpPr>
        <p:spPr>
          <a:xfrm>
            <a:off x="8854424" y="2760306"/>
            <a:ext cx="138079" cy="138079"/>
          </a:xfrm>
          <a:prstGeom prst="ellipse">
            <a:avLst/>
          </a:pr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 w="38100">
            <a:solidFill>
              <a:srgbClr val="FE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6"/>
            </p:custDataLst>
          </p:nvPr>
        </p:nvSpPr>
        <p:spPr>
          <a:xfrm>
            <a:off x="10676770" y="2760126"/>
            <a:ext cx="138079" cy="138079"/>
          </a:xfrm>
          <a:prstGeom prst="ellipse">
            <a:avLst/>
          </a:pr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 w="38100">
            <a:solidFill>
              <a:srgbClr val="FE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10034813" y="3001932"/>
            <a:ext cx="1423192" cy="2155856"/>
            <a:chOff x="843190" y="3302000"/>
            <a:chExt cx="1905696" cy="2616200"/>
          </a:xfr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effectLst>
            <a:outerShdw blurRad="127000" sx="104000" sy="104000" algn="ctr" rotWithShape="0">
              <a:prstClr val="black">
                <a:alpha val="25000"/>
              </a:prstClr>
            </a:outerShdw>
          </a:effectLst>
        </p:grpSpPr>
        <p:sp>
          <p:nvSpPr>
            <p:cNvPr id="9" name="任意多边形 8"/>
            <p:cNvSpPr/>
            <p:nvPr>
              <p:custDataLst>
                <p:tags r:id="rId24"/>
              </p:custDataLst>
            </p:nvPr>
          </p:nvSpPr>
          <p:spPr>
            <a:xfrm>
              <a:off x="843886" y="5473700"/>
              <a:ext cx="1905000" cy="444500"/>
            </a:xfrm>
            <a:custGeom>
              <a:avLst/>
              <a:gdLst>
                <a:gd name="connsiteX0" fmla="*/ 0 w 1905000"/>
                <a:gd name="connsiteY0" fmla="*/ 0 h 444500"/>
                <a:gd name="connsiteX1" fmla="*/ 1905000 w 1905000"/>
                <a:gd name="connsiteY1" fmla="*/ 0 h 444500"/>
                <a:gd name="connsiteX2" fmla="*/ 1905000 w 1905000"/>
                <a:gd name="connsiteY2" fmla="*/ 266706 h 444500"/>
                <a:gd name="connsiteX3" fmla="*/ 1727206 w 1905000"/>
                <a:gd name="connsiteY3" fmla="*/ 444500 h 444500"/>
                <a:gd name="connsiteX4" fmla="*/ 177794 w 1905000"/>
                <a:gd name="connsiteY4" fmla="*/ 444500 h 444500"/>
                <a:gd name="connsiteX5" fmla="*/ 0 w 1905000"/>
                <a:gd name="connsiteY5" fmla="*/ 266706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0" h="444500">
                  <a:moveTo>
                    <a:pt x="0" y="0"/>
                  </a:moveTo>
                  <a:lnTo>
                    <a:pt x="1905000" y="0"/>
                  </a:lnTo>
                  <a:lnTo>
                    <a:pt x="1905000" y="266706"/>
                  </a:lnTo>
                  <a:cubicBezTo>
                    <a:pt x="1905000" y="364899"/>
                    <a:pt x="1825399" y="444500"/>
                    <a:pt x="1727206" y="444500"/>
                  </a:cubicBezTo>
                  <a:lnTo>
                    <a:pt x="177794" y="444500"/>
                  </a:lnTo>
                  <a:cubicBezTo>
                    <a:pt x="79601" y="444500"/>
                    <a:pt x="0" y="364899"/>
                    <a:pt x="0" y="26670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>
                <a:lnSpc>
                  <a:spcPct val="150000"/>
                </a:lnSpc>
              </a:pPr>
              <a:endParaRPr 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25"/>
              </p:custDataLst>
            </p:nvPr>
          </p:nvSpPr>
          <p:spPr>
            <a:xfrm>
              <a:off x="843190" y="3302000"/>
              <a:ext cx="1905000" cy="2171700"/>
            </a:xfrm>
            <a:custGeom>
              <a:avLst/>
              <a:gdLst>
                <a:gd name="connsiteX0" fmla="*/ 952500 w 1905000"/>
                <a:gd name="connsiteY0" fmla="*/ 0 h 2171700"/>
                <a:gd name="connsiteX1" fmla="*/ 1068070 w 1905000"/>
                <a:gd name="connsiteY1" fmla="*/ 177800 h 2171700"/>
                <a:gd name="connsiteX2" fmla="*/ 1727206 w 1905000"/>
                <a:gd name="connsiteY2" fmla="*/ 177800 h 2171700"/>
                <a:gd name="connsiteX3" fmla="*/ 1905000 w 1905000"/>
                <a:gd name="connsiteY3" fmla="*/ 355594 h 2171700"/>
                <a:gd name="connsiteX4" fmla="*/ 1905000 w 1905000"/>
                <a:gd name="connsiteY4" fmla="*/ 2171700 h 2171700"/>
                <a:gd name="connsiteX5" fmla="*/ 0 w 1905000"/>
                <a:gd name="connsiteY5" fmla="*/ 2171700 h 2171700"/>
                <a:gd name="connsiteX6" fmla="*/ 0 w 1905000"/>
                <a:gd name="connsiteY6" fmla="*/ 355594 h 2171700"/>
                <a:gd name="connsiteX7" fmla="*/ 177794 w 1905000"/>
                <a:gd name="connsiteY7" fmla="*/ 177800 h 2171700"/>
                <a:gd name="connsiteX8" fmla="*/ 836930 w 1905000"/>
                <a:gd name="connsiteY8" fmla="*/ 17780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2171700">
                  <a:moveTo>
                    <a:pt x="952500" y="0"/>
                  </a:moveTo>
                  <a:lnTo>
                    <a:pt x="1068070" y="177800"/>
                  </a:lnTo>
                  <a:lnTo>
                    <a:pt x="1727206" y="177800"/>
                  </a:lnTo>
                  <a:cubicBezTo>
                    <a:pt x="1825399" y="177800"/>
                    <a:pt x="1905000" y="257401"/>
                    <a:pt x="1905000" y="355594"/>
                  </a:cubicBezTo>
                  <a:lnTo>
                    <a:pt x="1905000" y="2171700"/>
                  </a:lnTo>
                  <a:lnTo>
                    <a:pt x="0" y="2171700"/>
                  </a:lnTo>
                  <a:lnTo>
                    <a:pt x="0" y="355594"/>
                  </a:lnTo>
                  <a:cubicBezTo>
                    <a:pt x="0" y="257401"/>
                    <a:pt x="79601" y="177800"/>
                    <a:pt x="177794" y="177800"/>
                  </a:cubicBezTo>
                  <a:lnTo>
                    <a:pt x="836930" y="17780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rtlCol="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见面课管理</a:t>
              </a:r>
            </a:p>
          </p:txBody>
        </p:sp>
      </p:grpSp>
      <p:grpSp>
        <p:nvGrpSpPr>
          <p:cNvPr id="14" name="组合 13"/>
          <p:cNvGrpSpPr/>
          <p:nvPr>
            <p:custDataLst>
              <p:tags r:id="rId8"/>
            </p:custDataLst>
          </p:nvPr>
        </p:nvGrpSpPr>
        <p:grpSpPr>
          <a:xfrm>
            <a:off x="6392055" y="3002608"/>
            <a:ext cx="1423192" cy="2155856"/>
            <a:chOff x="843190" y="3302000"/>
            <a:chExt cx="1905696" cy="2616200"/>
          </a:xfr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effectLst>
            <a:outerShdw blurRad="127000" sx="104000" sy="104000" algn="ctr" rotWithShape="0">
              <a:prstClr val="black">
                <a:alpha val="25000"/>
              </a:prstClr>
            </a:outerShdw>
          </a:effectLst>
        </p:grpSpPr>
        <p:sp>
          <p:nvSpPr>
            <p:cNvPr id="15" name="任意多边形 14"/>
            <p:cNvSpPr/>
            <p:nvPr>
              <p:custDataLst>
                <p:tags r:id="rId22"/>
              </p:custDataLst>
            </p:nvPr>
          </p:nvSpPr>
          <p:spPr>
            <a:xfrm>
              <a:off x="843886" y="5473700"/>
              <a:ext cx="1905000" cy="444500"/>
            </a:xfrm>
            <a:custGeom>
              <a:avLst/>
              <a:gdLst>
                <a:gd name="connsiteX0" fmla="*/ 0 w 1905000"/>
                <a:gd name="connsiteY0" fmla="*/ 0 h 444500"/>
                <a:gd name="connsiteX1" fmla="*/ 1905000 w 1905000"/>
                <a:gd name="connsiteY1" fmla="*/ 0 h 444500"/>
                <a:gd name="connsiteX2" fmla="*/ 1905000 w 1905000"/>
                <a:gd name="connsiteY2" fmla="*/ 266706 h 444500"/>
                <a:gd name="connsiteX3" fmla="*/ 1727206 w 1905000"/>
                <a:gd name="connsiteY3" fmla="*/ 444500 h 444500"/>
                <a:gd name="connsiteX4" fmla="*/ 177794 w 1905000"/>
                <a:gd name="connsiteY4" fmla="*/ 444500 h 444500"/>
                <a:gd name="connsiteX5" fmla="*/ 0 w 1905000"/>
                <a:gd name="connsiteY5" fmla="*/ 266706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0" h="444500">
                  <a:moveTo>
                    <a:pt x="0" y="0"/>
                  </a:moveTo>
                  <a:lnTo>
                    <a:pt x="1905000" y="0"/>
                  </a:lnTo>
                  <a:lnTo>
                    <a:pt x="1905000" y="266706"/>
                  </a:lnTo>
                  <a:cubicBezTo>
                    <a:pt x="1905000" y="364899"/>
                    <a:pt x="1825399" y="444500"/>
                    <a:pt x="1727206" y="444500"/>
                  </a:cubicBezTo>
                  <a:lnTo>
                    <a:pt x="177794" y="444500"/>
                  </a:lnTo>
                  <a:cubicBezTo>
                    <a:pt x="79601" y="444500"/>
                    <a:pt x="0" y="364899"/>
                    <a:pt x="0" y="26670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>
                <a:lnSpc>
                  <a:spcPct val="150000"/>
                </a:lnSpc>
              </a:pPr>
              <a:endParaRPr 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 15"/>
            <p:cNvSpPr/>
            <p:nvPr>
              <p:custDataLst>
                <p:tags r:id="rId23"/>
              </p:custDataLst>
            </p:nvPr>
          </p:nvSpPr>
          <p:spPr>
            <a:xfrm>
              <a:off x="843190" y="3302000"/>
              <a:ext cx="1905000" cy="2171700"/>
            </a:xfrm>
            <a:custGeom>
              <a:avLst/>
              <a:gdLst>
                <a:gd name="connsiteX0" fmla="*/ 952500 w 1905000"/>
                <a:gd name="connsiteY0" fmla="*/ 0 h 2171700"/>
                <a:gd name="connsiteX1" fmla="*/ 1068070 w 1905000"/>
                <a:gd name="connsiteY1" fmla="*/ 177800 h 2171700"/>
                <a:gd name="connsiteX2" fmla="*/ 1727206 w 1905000"/>
                <a:gd name="connsiteY2" fmla="*/ 177800 h 2171700"/>
                <a:gd name="connsiteX3" fmla="*/ 1905000 w 1905000"/>
                <a:gd name="connsiteY3" fmla="*/ 355594 h 2171700"/>
                <a:gd name="connsiteX4" fmla="*/ 1905000 w 1905000"/>
                <a:gd name="connsiteY4" fmla="*/ 2171700 h 2171700"/>
                <a:gd name="connsiteX5" fmla="*/ 0 w 1905000"/>
                <a:gd name="connsiteY5" fmla="*/ 2171700 h 2171700"/>
                <a:gd name="connsiteX6" fmla="*/ 0 w 1905000"/>
                <a:gd name="connsiteY6" fmla="*/ 355594 h 2171700"/>
                <a:gd name="connsiteX7" fmla="*/ 177794 w 1905000"/>
                <a:gd name="connsiteY7" fmla="*/ 177800 h 2171700"/>
                <a:gd name="connsiteX8" fmla="*/ 836930 w 1905000"/>
                <a:gd name="connsiteY8" fmla="*/ 17780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2171700">
                  <a:moveTo>
                    <a:pt x="952500" y="0"/>
                  </a:moveTo>
                  <a:lnTo>
                    <a:pt x="1068070" y="177800"/>
                  </a:lnTo>
                  <a:lnTo>
                    <a:pt x="1727206" y="177800"/>
                  </a:lnTo>
                  <a:cubicBezTo>
                    <a:pt x="1825399" y="177800"/>
                    <a:pt x="1905000" y="257401"/>
                    <a:pt x="1905000" y="355594"/>
                  </a:cubicBezTo>
                  <a:lnTo>
                    <a:pt x="1905000" y="2171700"/>
                  </a:lnTo>
                  <a:lnTo>
                    <a:pt x="0" y="2171700"/>
                  </a:lnTo>
                  <a:lnTo>
                    <a:pt x="0" y="355594"/>
                  </a:lnTo>
                  <a:cubicBezTo>
                    <a:pt x="0" y="257401"/>
                    <a:pt x="79601" y="177800"/>
                    <a:pt x="177794" y="177800"/>
                  </a:cubicBezTo>
                  <a:lnTo>
                    <a:pt x="836930" y="17780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rtlCol="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作业查看批阅</a:t>
              </a:r>
            </a:p>
          </p:txBody>
        </p:sp>
      </p:grpSp>
      <p:grpSp>
        <p:nvGrpSpPr>
          <p:cNvPr id="17" name="组合 16"/>
          <p:cNvGrpSpPr/>
          <p:nvPr>
            <p:custDataLst>
              <p:tags r:id="rId9"/>
            </p:custDataLst>
          </p:nvPr>
        </p:nvGrpSpPr>
        <p:grpSpPr>
          <a:xfrm>
            <a:off x="8211838" y="3001932"/>
            <a:ext cx="1423192" cy="2155856"/>
            <a:chOff x="843190" y="3302000"/>
            <a:chExt cx="1905696" cy="2616200"/>
          </a:xfr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effectLst>
            <a:outerShdw blurRad="127000" sx="104000" sy="104000" algn="ctr" rotWithShape="0">
              <a:prstClr val="black">
                <a:alpha val="25000"/>
              </a:prstClr>
            </a:outerShdw>
          </a:effectLst>
        </p:grpSpPr>
        <p:sp>
          <p:nvSpPr>
            <p:cNvPr id="18" name="任意多边形 17"/>
            <p:cNvSpPr/>
            <p:nvPr>
              <p:custDataLst>
                <p:tags r:id="rId20"/>
              </p:custDataLst>
            </p:nvPr>
          </p:nvSpPr>
          <p:spPr>
            <a:xfrm>
              <a:off x="843886" y="5473700"/>
              <a:ext cx="1905000" cy="444500"/>
            </a:xfrm>
            <a:custGeom>
              <a:avLst/>
              <a:gdLst>
                <a:gd name="connsiteX0" fmla="*/ 0 w 1905000"/>
                <a:gd name="connsiteY0" fmla="*/ 0 h 444500"/>
                <a:gd name="connsiteX1" fmla="*/ 1905000 w 1905000"/>
                <a:gd name="connsiteY1" fmla="*/ 0 h 444500"/>
                <a:gd name="connsiteX2" fmla="*/ 1905000 w 1905000"/>
                <a:gd name="connsiteY2" fmla="*/ 266706 h 444500"/>
                <a:gd name="connsiteX3" fmla="*/ 1727206 w 1905000"/>
                <a:gd name="connsiteY3" fmla="*/ 444500 h 444500"/>
                <a:gd name="connsiteX4" fmla="*/ 177794 w 1905000"/>
                <a:gd name="connsiteY4" fmla="*/ 444500 h 444500"/>
                <a:gd name="connsiteX5" fmla="*/ 0 w 1905000"/>
                <a:gd name="connsiteY5" fmla="*/ 266706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0" h="444500">
                  <a:moveTo>
                    <a:pt x="0" y="0"/>
                  </a:moveTo>
                  <a:lnTo>
                    <a:pt x="1905000" y="0"/>
                  </a:lnTo>
                  <a:lnTo>
                    <a:pt x="1905000" y="266706"/>
                  </a:lnTo>
                  <a:cubicBezTo>
                    <a:pt x="1905000" y="364899"/>
                    <a:pt x="1825399" y="444500"/>
                    <a:pt x="1727206" y="444500"/>
                  </a:cubicBezTo>
                  <a:lnTo>
                    <a:pt x="177794" y="444500"/>
                  </a:lnTo>
                  <a:cubicBezTo>
                    <a:pt x="79601" y="444500"/>
                    <a:pt x="0" y="364899"/>
                    <a:pt x="0" y="26670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>
                <a:lnSpc>
                  <a:spcPct val="150000"/>
                </a:lnSpc>
              </a:pPr>
              <a:endParaRPr 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任意多边形 18"/>
            <p:cNvSpPr/>
            <p:nvPr>
              <p:custDataLst>
                <p:tags r:id="rId21"/>
              </p:custDataLst>
            </p:nvPr>
          </p:nvSpPr>
          <p:spPr>
            <a:xfrm>
              <a:off x="843190" y="3302000"/>
              <a:ext cx="1905000" cy="2171700"/>
            </a:xfrm>
            <a:custGeom>
              <a:avLst/>
              <a:gdLst>
                <a:gd name="connsiteX0" fmla="*/ 952500 w 1905000"/>
                <a:gd name="connsiteY0" fmla="*/ 0 h 2171700"/>
                <a:gd name="connsiteX1" fmla="*/ 1068070 w 1905000"/>
                <a:gd name="connsiteY1" fmla="*/ 177800 h 2171700"/>
                <a:gd name="connsiteX2" fmla="*/ 1727206 w 1905000"/>
                <a:gd name="connsiteY2" fmla="*/ 177800 h 2171700"/>
                <a:gd name="connsiteX3" fmla="*/ 1905000 w 1905000"/>
                <a:gd name="connsiteY3" fmla="*/ 355594 h 2171700"/>
                <a:gd name="connsiteX4" fmla="*/ 1905000 w 1905000"/>
                <a:gd name="connsiteY4" fmla="*/ 2171700 h 2171700"/>
                <a:gd name="connsiteX5" fmla="*/ 0 w 1905000"/>
                <a:gd name="connsiteY5" fmla="*/ 2171700 h 2171700"/>
                <a:gd name="connsiteX6" fmla="*/ 0 w 1905000"/>
                <a:gd name="connsiteY6" fmla="*/ 355594 h 2171700"/>
                <a:gd name="connsiteX7" fmla="*/ 177794 w 1905000"/>
                <a:gd name="connsiteY7" fmla="*/ 177800 h 2171700"/>
                <a:gd name="connsiteX8" fmla="*/ 836930 w 1905000"/>
                <a:gd name="connsiteY8" fmla="*/ 17780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2171700">
                  <a:moveTo>
                    <a:pt x="952500" y="0"/>
                  </a:moveTo>
                  <a:lnTo>
                    <a:pt x="1068070" y="177800"/>
                  </a:lnTo>
                  <a:lnTo>
                    <a:pt x="1727206" y="177800"/>
                  </a:lnTo>
                  <a:cubicBezTo>
                    <a:pt x="1825399" y="177800"/>
                    <a:pt x="1905000" y="257401"/>
                    <a:pt x="1905000" y="355594"/>
                  </a:cubicBezTo>
                  <a:lnTo>
                    <a:pt x="1905000" y="2171700"/>
                  </a:lnTo>
                  <a:lnTo>
                    <a:pt x="0" y="2171700"/>
                  </a:lnTo>
                  <a:lnTo>
                    <a:pt x="0" y="355594"/>
                  </a:lnTo>
                  <a:cubicBezTo>
                    <a:pt x="0" y="257401"/>
                    <a:pt x="79601" y="177800"/>
                    <a:pt x="177794" y="177800"/>
                  </a:cubicBezTo>
                  <a:lnTo>
                    <a:pt x="836930" y="17780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rtlCol="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论坛</a:t>
              </a:r>
              <a:endPara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管理</a:t>
              </a:r>
            </a:p>
          </p:txBody>
        </p:sp>
      </p:grpSp>
      <p:sp>
        <p:nvSpPr>
          <p:cNvPr id="20" name="椭圆 19"/>
          <p:cNvSpPr/>
          <p:nvPr>
            <p:custDataLst>
              <p:tags r:id="rId10"/>
            </p:custDataLst>
          </p:nvPr>
        </p:nvSpPr>
        <p:spPr>
          <a:xfrm>
            <a:off x="5129186" y="2760981"/>
            <a:ext cx="138079" cy="138079"/>
          </a:xfrm>
          <a:prstGeom prst="ellipse">
            <a:avLst/>
          </a:pr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 w="38100">
            <a:solidFill>
              <a:srgbClr val="FE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ym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>
            <p:custDataLst>
              <p:tags r:id="rId11"/>
            </p:custDataLst>
          </p:nvPr>
        </p:nvGrpSpPr>
        <p:grpSpPr>
          <a:xfrm>
            <a:off x="4487055" y="3001932"/>
            <a:ext cx="1423192" cy="2155856"/>
            <a:chOff x="843190" y="3302000"/>
            <a:chExt cx="1905696" cy="2616200"/>
          </a:xfr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effectLst>
            <a:outerShdw blurRad="127000" sx="104000" sy="104000" algn="ctr" rotWithShape="0">
              <a:prstClr val="black">
                <a:alpha val="25000"/>
              </a:prstClr>
            </a:outerShdw>
          </a:effectLst>
        </p:grpSpPr>
        <p:sp>
          <p:nvSpPr>
            <p:cNvPr id="22" name="任意多边形 21"/>
            <p:cNvSpPr/>
            <p:nvPr>
              <p:custDataLst>
                <p:tags r:id="rId18"/>
              </p:custDataLst>
            </p:nvPr>
          </p:nvSpPr>
          <p:spPr>
            <a:xfrm>
              <a:off x="843886" y="5473700"/>
              <a:ext cx="1905000" cy="444500"/>
            </a:xfrm>
            <a:custGeom>
              <a:avLst/>
              <a:gdLst>
                <a:gd name="connsiteX0" fmla="*/ 0 w 1905000"/>
                <a:gd name="connsiteY0" fmla="*/ 0 h 444500"/>
                <a:gd name="connsiteX1" fmla="*/ 1905000 w 1905000"/>
                <a:gd name="connsiteY1" fmla="*/ 0 h 444500"/>
                <a:gd name="connsiteX2" fmla="*/ 1905000 w 1905000"/>
                <a:gd name="connsiteY2" fmla="*/ 266706 h 444500"/>
                <a:gd name="connsiteX3" fmla="*/ 1727206 w 1905000"/>
                <a:gd name="connsiteY3" fmla="*/ 444500 h 444500"/>
                <a:gd name="connsiteX4" fmla="*/ 177794 w 1905000"/>
                <a:gd name="connsiteY4" fmla="*/ 444500 h 444500"/>
                <a:gd name="connsiteX5" fmla="*/ 0 w 1905000"/>
                <a:gd name="connsiteY5" fmla="*/ 266706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0" h="444500">
                  <a:moveTo>
                    <a:pt x="0" y="0"/>
                  </a:moveTo>
                  <a:lnTo>
                    <a:pt x="1905000" y="0"/>
                  </a:lnTo>
                  <a:lnTo>
                    <a:pt x="1905000" y="266706"/>
                  </a:lnTo>
                  <a:cubicBezTo>
                    <a:pt x="1905000" y="364899"/>
                    <a:pt x="1825399" y="444500"/>
                    <a:pt x="1727206" y="444500"/>
                  </a:cubicBezTo>
                  <a:lnTo>
                    <a:pt x="177794" y="444500"/>
                  </a:lnTo>
                  <a:cubicBezTo>
                    <a:pt x="79601" y="444500"/>
                    <a:pt x="0" y="364899"/>
                    <a:pt x="0" y="26670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>
                <a:lnSpc>
                  <a:spcPct val="150000"/>
                </a:lnSpc>
              </a:pPr>
              <a:endParaRPr 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 22"/>
            <p:cNvSpPr/>
            <p:nvPr>
              <p:custDataLst>
                <p:tags r:id="rId19"/>
              </p:custDataLst>
            </p:nvPr>
          </p:nvSpPr>
          <p:spPr>
            <a:xfrm>
              <a:off x="843190" y="3302000"/>
              <a:ext cx="1905000" cy="2171700"/>
            </a:xfrm>
            <a:custGeom>
              <a:avLst/>
              <a:gdLst>
                <a:gd name="connsiteX0" fmla="*/ 952500 w 1905000"/>
                <a:gd name="connsiteY0" fmla="*/ 0 h 2171700"/>
                <a:gd name="connsiteX1" fmla="*/ 1068070 w 1905000"/>
                <a:gd name="connsiteY1" fmla="*/ 177800 h 2171700"/>
                <a:gd name="connsiteX2" fmla="*/ 1727206 w 1905000"/>
                <a:gd name="connsiteY2" fmla="*/ 177800 h 2171700"/>
                <a:gd name="connsiteX3" fmla="*/ 1905000 w 1905000"/>
                <a:gd name="connsiteY3" fmla="*/ 355594 h 2171700"/>
                <a:gd name="connsiteX4" fmla="*/ 1905000 w 1905000"/>
                <a:gd name="connsiteY4" fmla="*/ 2171700 h 2171700"/>
                <a:gd name="connsiteX5" fmla="*/ 0 w 1905000"/>
                <a:gd name="connsiteY5" fmla="*/ 2171700 h 2171700"/>
                <a:gd name="connsiteX6" fmla="*/ 0 w 1905000"/>
                <a:gd name="connsiteY6" fmla="*/ 355594 h 2171700"/>
                <a:gd name="connsiteX7" fmla="*/ 177794 w 1905000"/>
                <a:gd name="connsiteY7" fmla="*/ 177800 h 2171700"/>
                <a:gd name="connsiteX8" fmla="*/ 836930 w 1905000"/>
                <a:gd name="connsiteY8" fmla="*/ 17780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2171700">
                  <a:moveTo>
                    <a:pt x="952500" y="0"/>
                  </a:moveTo>
                  <a:lnTo>
                    <a:pt x="1068070" y="177800"/>
                  </a:lnTo>
                  <a:lnTo>
                    <a:pt x="1727206" y="177800"/>
                  </a:lnTo>
                  <a:cubicBezTo>
                    <a:pt x="1825399" y="177800"/>
                    <a:pt x="1905000" y="257401"/>
                    <a:pt x="1905000" y="355594"/>
                  </a:cubicBezTo>
                  <a:lnTo>
                    <a:pt x="1905000" y="2171700"/>
                  </a:lnTo>
                  <a:lnTo>
                    <a:pt x="0" y="2171700"/>
                  </a:lnTo>
                  <a:lnTo>
                    <a:pt x="0" y="355594"/>
                  </a:lnTo>
                  <a:cubicBezTo>
                    <a:pt x="0" y="257401"/>
                    <a:pt x="79601" y="177800"/>
                    <a:pt x="177794" y="177800"/>
                  </a:cubicBezTo>
                  <a:lnTo>
                    <a:pt x="836930" y="17780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rtlCol="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在线学习管理</a:t>
              </a:r>
            </a:p>
          </p:txBody>
        </p:sp>
      </p:grpSp>
      <p:grpSp>
        <p:nvGrpSpPr>
          <p:cNvPr id="24" name="组合 23"/>
          <p:cNvGrpSpPr/>
          <p:nvPr>
            <p:custDataLst>
              <p:tags r:id="rId12"/>
            </p:custDataLst>
          </p:nvPr>
        </p:nvGrpSpPr>
        <p:grpSpPr>
          <a:xfrm>
            <a:off x="2582056" y="3003959"/>
            <a:ext cx="1423192" cy="2155856"/>
            <a:chOff x="843190" y="3302000"/>
            <a:chExt cx="1905696" cy="2616200"/>
          </a:xfr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effectLst>
            <a:outerShdw blurRad="127000" sx="104000" sy="104000" algn="ctr" rotWithShape="0">
              <a:prstClr val="black">
                <a:alpha val="25000"/>
              </a:prstClr>
            </a:outerShdw>
          </a:effectLst>
        </p:grpSpPr>
        <p:sp>
          <p:nvSpPr>
            <p:cNvPr id="25" name="任意多边形 24"/>
            <p:cNvSpPr/>
            <p:nvPr>
              <p:custDataLst>
                <p:tags r:id="rId16"/>
              </p:custDataLst>
            </p:nvPr>
          </p:nvSpPr>
          <p:spPr>
            <a:xfrm>
              <a:off x="843886" y="5473700"/>
              <a:ext cx="1905000" cy="444500"/>
            </a:xfrm>
            <a:custGeom>
              <a:avLst/>
              <a:gdLst>
                <a:gd name="connsiteX0" fmla="*/ 0 w 1905000"/>
                <a:gd name="connsiteY0" fmla="*/ 0 h 444500"/>
                <a:gd name="connsiteX1" fmla="*/ 1905000 w 1905000"/>
                <a:gd name="connsiteY1" fmla="*/ 0 h 444500"/>
                <a:gd name="connsiteX2" fmla="*/ 1905000 w 1905000"/>
                <a:gd name="connsiteY2" fmla="*/ 266706 h 444500"/>
                <a:gd name="connsiteX3" fmla="*/ 1727206 w 1905000"/>
                <a:gd name="connsiteY3" fmla="*/ 444500 h 444500"/>
                <a:gd name="connsiteX4" fmla="*/ 177794 w 1905000"/>
                <a:gd name="connsiteY4" fmla="*/ 444500 h 444500"/>
                <a:gd name="connsiteX5" fmla="*/ 0 w 1905000"/>
                <a:gd name="connsiteY5" fmla="*/ 266706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0" h="444500">
                  <a:moveTo>
                    <a:pt x="0" y="0"/>
                  </a:moveTo>
                  <a:lnTo>
                    <a:pt x="1905000" y="0"/>
                  </a:lnTo>
                  <a:lnTo>
                    <a:pt x="1905000" y="266706"/>
                  </a:lnTo>
                  <a:cubicBezTo>
                    <a:pt x="1905000" y="364899"/>
                    <a:pt x="1825399" y="444500"/>
                    <a:pt x="1727206" y="444500"/>
                  </a:cubicBezTo>
                  <a:lnTo>
                    <a:pt x="177794" y="444500"/>
                  </a:lnTo>
                  <a:cubicBezTo>
                    <a:pt x="79601" y="444500"/>
                    <a:pt x="0" y="364899"/>
                    <a:pt x="0" y="26670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 25"/>
            <p:cNvSpPr/>
            <p:nvPr>
              <p:custDataLst>
                <p:tags r:id="rId17"/>
              </p:custDataLst>
            </p:nvPr>
          </p:nvSpPr>
          <p:spPr>
            <a:xfrm>
              <a:off x="843190" y="3302000"/>
              <a:ext cx="1905000" cy="2171700"/>
            </a:xfrm>
            <a:custGeom>
              <a:avLst/>
              <a:gdLst>
                <a:gd name="connsiteX0" fmla="*/ 952500 w 1905000"/>
                <a:gd name="connsiteY0" fmla="*/ 0 h 2171700"/>
                <a:gd name="connsiteX1" fmla="*/ 1068070 w 1905000"/>
                <a:gd name="connsiteY1" fmla="*/ 177800 h 2171700"/>
                <a:gd name="connsiteX2" fmla="*/ 1727206 w 1905000"/>
                <a:gd name="connsiteY2" fmla="*/ 177800 h 2171700"/>
                <a:gd name="connsiteX3" fmla="*/ 1905000 w 1905000"/>
                <a:gd name="connsiteY3" fmla="*/ 355594 h 2171700"/>
                <a:gd name="connsiteX4" fmla="*/ 1905000 w 1905000"/>
                <a:gd name="connsiteY4" fmla="*/ 2171700 h 2171700"/>
                <a:gd name="connsiteX5" fmla="*/ 0 w 1905000"/>
                <a:gd name="connsiteY5" fmla="*/ 2171700 h 2171700"/>
                <a:gd name="connsiteX6" fmla="*/ 0 w 1905000"/>
                <a:gd name="connsiteY6" fmla="*/ 355594 h 2171700"/>
                <a:gd name="connsiteX7" fmla="*/ 177794 w 1905000"/>
                <a:gd name="connsiteY7" fmla="*/ 177800 h 2171700"/>
                <a:gd name="connsiteX8" fmla="*/ 836930 w 1905000"/>
                <a:gd name="connsiteY8" fmla="*/ 17780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2171700">
                  <a:moveTo>
                    <a:pt x="952500" y="0"/>
                  </a:moveTo>
                  <a:lnTo>
                    <a:pt x="1068070" y="177800"/>
                  </a:lnTo>
                  <a:lnTo>
                    <a:pt x="1727206" y="177800"/>
                  </a:lnTo>
                  <a:cubicBezTo>
                    <a:pt x="1825399" y="177800"/>
                    <a:pt x="1905000" y="257401"/>
                    <a:pt x="1905000" y="355594"/>
                  </a:cubicBezTo>
                  <a:lnTo>
                    <a:pt x="1905000" y="2171700"/>
                  </a:lnTo>
                  <a:lnTo>
                    <a:pt x="0" y="2171700"/>
                  </a:lnTo>
                  <a:lnTo>
                    <a:pt x="0" y="355594"/>
                  </a:lnTo>
                  <a:cubicBezTo>
                    <a:pt x="0" y="257401"/>
                    <a:pt x="79601" y="177800"/>
                    <a:pt x="177794" y="177800"/>
                  </a:cubicBezTo>
                  <a:lnTo>
                    <a:pt x="836930" y="17780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rtlCol="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学生导学课</a:t>
              </a:r>
            </a:p>
          </p:txBody>
        </p:sp>
      </p:grpSp>
      <p:grpSp>
        <p:nvGrpSpPr>
          <p:cNvPr id="27" name="组合 26"/>
          <p:cNvGrpSpPr/>
          <p:nvPr>
            <p:custDataLst>
              <p:tags r:id="rId13"/>
            </p:custDataLst>
          </p:nvPr>
        </p:nvGrpSpPr>
        <p:grpSpPr>
          <a:xfrm>
            <a:off x="738553" y="3001932"/>
            <a:ext cx="1423192" cy="2155856"/>
            <a:chOff x="843190" y="3302000"/>
            <a:chExt cx="1905696" cy="2616200"/>
          </a:xfr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effectLst>
            <a:outerShdw blurRad="127000" sx="104000" sy="104000" algn="ctr" rotWithShape="0">
              <a:prstClr val="black">
                <a:alpha val="25000"/>
              </a:prstClr>
            </a:outerShdw>
          </a:effectLst>
        </p:grpSpPr>
        <p:sp>
          <p:nvSpPr>
            <p:cNvPr id="28" name="任意多边形 27"/>
            <p:cNvSpPr/>
            <p:nvPr>
              <p:custDataLst>
                <p:tags r:id="rId14"/>
              </p:custDataLst>
            </p:nvPr>
          </p:nvSpPr>
          <p:spPr>
            <a:xfrm>
              <a:off x="843886" y="5473700"/>
              <a:ext cx="1905000" cy="444500"/>
            </a:xfrm>
            <a:custGeom>
              <a:avLst/>
              <a:gdLst>
                <a:gd name="connsiteX0" fmla="*/ 0 w 1905000"/>
                <a:gd name="connsiteY0" fmla="*/ 0 h 444500"/>
                <a:gd name="connsiteX1" fmla="*/ 1905000 w 1905000"/>
                <a:gd name="connsiteY1" fmla="*/ 0 h 444500"/>
                <a:gd name="connsiteX2" fmla="*/ 1905000 w 1905000"/>
                <a:gd name="connsiteY2" fmla="*/ 266706 h 444500"/>
                <a:gd name="connsiteX3" fmla="*/ 1727206 w 1905000"/>
                <a:gd name="connsiteY3" fmla="*/ 444500 h 444500"/>
                <a:gd name="connsiteX4" fmla="*/ 177794 w 1905000"/>
                <a:gd name="connsiteY4" fmla="*/ 444500 h 444500"/>
                <a:gd name="connsiteX5" fmla="*/ 0 w 1905000"/>
                <a:gd name="connsiteY5" fmla="*/ 266706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0" h="444500">
                  <a:moveTo>
                    <a:pt x="0" y="0"/>
                  </a:moveTo>
                  <a:lnTo>
                    <a:pt x="1905000" y="0"/>
                  </a:lnTo>
                  <a:lnTo>
                    <a:pt x="1905000" y="266706"/>
                  </a:lnTo>
                  <a:cubicBezTo>
                    <a:pt x="1905000" y="364899"/>
                    <a:pt x="1825399" y="444500"/>
                    <a:pt x="1727206" y="444500"/>
                  </a:cubicBezTo>
                  <a:lnTo>
                    <a:pt x="177794" y="444500"/>
                  </a:lnTo>
                  <a:cubicBezTo>
                    <a:pt x="79601" y="444500"/>
                    <a:pt x="0" y="364899"/>
                    <a:pt x="0" y="26670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>
                <a:lnSpc>
                  <a:spcPct val="150000"/>
                </a:lnSpc>
              </a:pPr>
              <a:endParaRPr 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任意多边形 28"/>
            <p:cNvSpPr/>
            <p:nvPr>
              <p:custDataLst>
                <p:tags r:id="rId15"/>
              </p:custDataLst>
            </p:nvPr>
          </p:nvSpPr>
          <p:spPr>
            <a:xfrm>
              <a:off x="843190" y="3302000"/>
              <a:ext cx="1905000" cy="2171700"/>
            </a:xfrm>
            <a:custGeom>
              <a:avLst/>
              <a:gdLst>
                <a:gd name="connsiteX0" fmla="*/ 952500 w 1905000"/>
                <a:gd name="connsiteY0" fmla="*/ 0 h 2171700"/>
                <a:gd name="connsiteX1" fmla="*/ 1068070 w 1905000"/>
                <a:gd name="connsiteY1" fmla="*/ 177800 h 2171700"/>
                <a:gd name="connsiteX2" fmla="*/ 1727206 w 1905000"/>
                <a:gd name="connsiteY2" fmla="*/ 177800 h 2171700"/>
                <a:gd name="connsiteX3" fmla="*/ 1905000 w 1905000"/>
                <a:gd name="connsiteY3" fmla="*/ 355594 h 2171700"/>
                <a:gd name="connsiteX4" fmla="*/ 1905000 w 1905000"/>
                <a:gd name="connsiteY4" fmla="*/ 2171700 h 2171700"/>
                <a:gd name="connsiteX5" fmla="*/ 0 w 1905000"/>
                <a:gd name="connsiteY5" fmla="*/ 2171700 h 2171700"/>
                <a:gd name="connsiteX6" fmla="*/ 0 w 1905000"/>
                <a:gd name="connsiteY6" fmla="*/ 355594 h 2171700"/>
                <a:gd name="connsiteX7" fmla="*/ 177794 w 1905000"/>
                <a:gd name="connsiteY7" fmla="*/ 177800 h 2171700"/>
                <a:gd name="connsiteX8" fmla="*/ 836930 w 1905000"/>
                <a:gd name="connsiteY8" fmla="*/ 17780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2171700">
                  <a:moveTo>
                    <a:pt x="952500" y="0"/>
                  </a:moveTo>
                  <a:lnTo>
                    <a:pt x="1068070" y="177800"/>
                  </a:lnTo>
                  <a:lnTo>
                    <a:pt x="1727206" y="177800"/>
                  </a:lnTo>
                  <a:cubicBezTo>
                    <a:pt x="1825399" y="177800"/>
                    <a:pt x="1905000" y="257401"/>
                    <a:pt x="1905000" y="355594"/>
                  </a:cubicBezTo>
                  <a:lnTo>
                    <a:pt x="1905000" y="2171700"/>
                  </a:lnTo>
                  <a:lnTo>
                    <a:pt x="0" y="2171700"/>
                  </a:lnTo>
                  <a:lnTo>
                    <a:pt x="0" y="355594"/>
                  </a:lnTo>
                  <a:cubicBezTo>
                    <a:pt x="0" y="257401"/>
                    <a:pt x="79601" y="177800"/>
                    <a:pt x="177794" y="177800"/>
                  </a:cubicBezTo>
                  <a:lnTo>
                    <a:pt x="836930" y="17780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rtlCol="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教学研讨会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994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0" y="1205804"/>
            <a:ext cx="4789714" cy="54384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登录智慧树教师端账号后，点击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，即可观看教学研讨会直播视频，直播时间我们会提前告知老师。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教学研讨会由课程负责人讲解，主要对课程内容、教学计划、见面课设计、以及组织管理进行介绍。此外智慧树教学运行专员会对教学运行事务，平台操作事务进行讲解说明。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如无法准时观看直播，可以进行回看，点击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课程资料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可以看到直播回放的内容。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2159" y="1993234"/>
            <a:ext cx="6984156" cy="3863552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258549" y="345943"/>
            <a:ext cx="3674903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02-1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教学研讨会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4312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675726" y="1"/>
            <a:ext cx="8840551" cy="1677696"/>
          </a:xfrm>
          <a:custGeom>
            <a:avLst/>
            <a:gdLst>
              <a:gd name="connsiteX0" fmla="*/ 0 w 8840551"/>
              <a:gd name="connsiteY0" fmla="*/ 0 h 1677696"/>
              <a:gd name="connsiteX1" fmla="*/ 8840551 w 8840551"/>
              <a:gd name="connsiteY1" fmla="*/ 0 h 1677696"/>
              <a:gd name="connsiteX2" fmla="*/ 8661424 w 8840551"/>
              <a:gd name="connsiteY2" fmla="*/ 155163 h 1677696"/>
              <a:gd name="connsiteX3" fmla="*/ 4420276 w 8840551"/>
              <a:gd name="connsiteY3" fmla="*/ 1677696 h 1677696"/>
              <a:gd name="connsiteX4" fmla="*/ 179126 w 8840551"/>
              <a:gd name="connsiteY4" fmla="*/ 155163 h 16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0551" h="1677696">
                <a:moveTo>
                  <a:pt x="0" y="0"/>
                </a:moveTo>
                <a:lnTo>
                  <a:pt x="8840551" y="0"/>
                </a:lnTo>
                <a:lnTo>
                  <a:pt x="8661424" y="155163"/>
                </a:lnTo>
                <a:cubicBezTo>
                  <a:pt x="7508887" y="1106321"/>
                  <a:pt x="6031307" y="1677696"/>
                  <a:pt x="4420276" y="1677696"/>
                </a:cubicBezTo>
                <a:cubicBezTo>
                  <a:pt x="2809243" y="1677696"/>
                  <a:pt x="1331663" y="1106321"/>
                  <a:pt x="179126" y="155163"/>
                </a:cubicBezTo>
                <a:close/>
              </a:path>
            </a:pathLst>
          </a:custGeom>
          <a:gradFill>
            <a:gsLst>
              <a:gs pos="1000">
                <a:srgbClr val="FA7596"/>
              </a:gs>
              <a:gs pos="98000">
                <a:srgbClr val="FED64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2">
            <a:extLst>
              <a:ext uri="{FF2B5EF4-FFF2-40B4-BE49-F238E27FC236}">
                <a16:creationId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258549" y="345943"/>
            <a:ext cx="3674903" cy="609374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02-2 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学生导学课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5135" y="1864568"/>
            <a:ext cx="10515600" cy="44319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学生导学可参考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学生端使用手册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进行讲解。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介绍智慧树账号注册与登录方式。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督促学生及时登录智慧树平台参与课程学习。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（注：智慧树课程非随学随考，考试时间会根据选课老师要求提前设置，学生的在线学习，章节测试，见面课学习需在考试开放前完成，考试开放后将不再记录进度计入成绩。）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讲解平台使用注意事项。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讲解成绩评定，考核标准。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建立课程交流群。</a:t>
            </a:r>
          </a:p>
        </p:txBody>
      </p:sp>
      <p:pic>
        <p:nvPicPr>
          <p:cNvPr id="9" name="Picture 2" descr="D:\智慧树新logo 素材总\总png\马克思熊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72650" y="3998595"/>
            <a:ext cx="2272030" cy="288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8720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5"/>
  <p:tag name="KSO_WM_UNIT_ID" val="diagram160415_3*m_i*1_5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415_3*i*9"/>
  <p:tag name="KSO_WM_TEMPLATE_CATEGORY" val="diagram"/>
  <p:tag name="KSO_WM_TEMPLATE_INDEX" val="160415"/>
  <p:tag name="KSO_WM_UNIT_INDEX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415_3*i*9"/>
  <p:tag name="KSO_WM_TEMPLATE_CATEGORY" val="diagram"/>
  <p:tag name="KSO_WM_TEMPLATE_INDEX" val="160415"/>
  <p:tag name="KSO_WM_UNIT_INDEX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415_3*i*9"/>
  <p:tag name="KSO_WM_TEMPLATE_CATEGORY" val="diagram"/>
  <p:tag name="KSO_WM_TEMPLATE_INDEX" val="160415"/>
  <p:tag name="KSO_WM_UNIT_INDEX" val="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4"/>
  <p:tag name="KSO_WM_UNIT_ID" val="diagram160415_3*m_i*1_4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415_3*i*9"/>
  <p:tag name="KSO_WM_TEMPLATE_CATEGORY" val="diagram"/>
  <p:tag name="KSO_WM_TEMPLATE_INDEX" val="160415"/>
  <p:tag name="KSO_WM_UNIT_INDEX" val="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415_3*i*9"/>
  <p:tag name="KSO_WM_TEMPLATE_CATEGORY" val="diagram"/>
  <p:tag name="KSO_WM_TEMPLATE_INDEX" val="160415"/>
  <p:tag name="KSO_WM_UNIT_INDEX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415_3*i*9"/>
  <p:tag name="KSO_WM_TEMPLATE_CATEGORY" val="diagram"/>
  <p:tag name="KSO_WM_TEMPLATE_INDEX" val="160415"/>
  <p:tag name="KSO_WM_UNIT_INDEX" val="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6"/>
  <p:tag name="KSO_WM_UNIT_ID" val="diagram160415_3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h_f"/>
  <p:tag name="KSO_WM_UNIT_INDEX" val="1_3_1"/>
  <p:tag name="KSO_WM_UNIT_ID" val="diagram160415_3*m_h_f*1_3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m1-1"/>
  <p:tag name="KSO_WM_UNIT_PRESET_TEXT" val="LOREM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6"/>
  <p:tag name="KSO_WM_UNIT_ID" val="diagram160415_3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h_f"/>
  <p:tag name="KSO_WM_UNIT_INDEX" val="1_3_1"/>
  <p:tag name="KSO_WM_UNIT_ID" val="diagram160415_3*m_h_f*1_3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m1-1"/>
  <p:tag name="KSO_WM_UNIT_PRESET_TEXT" val="LOREM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6"/>
  <p:tag name="KSO_WM_UNIT_ID" val="diagram160415_3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h_f"/>
  <p:tag name="KSO_WM_UNIT_INDEX" val="1_3_1"/>
  <p:tag name="KSO_WM_UNIT_ID" val="diagram160415_3*m_h_f*1_3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m1-1"/>
  <p:tag name="KSO_WM_UNIT_PRESET_TEXT" val="LOREM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6"/>
  <p:tag name="KSO_WM_UNIT_ID" val="diagram160415_3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h_f"/>
  <p:tag name="KSO_WM_UNIT_INDEX" val="1_3_1"/>
  <p:tag name="KSO_WM_UNIT_ID" val="diagram160415_3*m_h_f*1_3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m1-1"/>
  <p:tag name="KSO_WM_UNIT_PRESET_TEXT" val="LOREM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6"/>
  <p:tag name="KSO_WM_UNIT_ID" val="diagram160415_3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h_f"/>
  <p:tag name="KSO_WM_UNIT_INDEX" val="1_3_1"/>
  <p:tag name="KSO_WM_UNIT_ID" val="diagram160415_3*m_h_f*1_3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m1-1"/>
  <p:tag name="KSO_WM_UNIT_PRESET_TEXT" val="LOREM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6"/>
  <p:tag name="KSO_WM_UNIT_ID" val="diagram160415_3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h_f"/>
  <p:tag name="KSO_WM_UNIT_INDEX" val="1_3_1"/>
  <p:tag name="KSO_WM_UNIT_ID" val="diagram160415_3*m_h_f*1_3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m1-1"/>
  <p:tag name="KSO_WM_UNIT_PRESET_TEXT" val="LOREM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400"/>
  <p:tag name="KSO_WM_UNIT_TYPE" val="l_h_f"/>
  <p:tag name="KSO_WM_UNIT_INDEX" val="1_1_1"/>
  <p:tag name="KSO_WM_UNIT_ID" val="diagram160400_3*l_h_f*1_1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TAG_VERSION" val="1.0"/>
  <p:tag name="KSO_WM_DIAGRAM_GROUP_CODE" val="l1-1"/>
  <p:tag name="KSO_WM_UNIT_TEXT_FILL_FORE_SCHEMECOLOR_INDEX" val="5"/>
  <p:tag name="KSO_WM_UNIT_TEXT_FILL_TYPE" val="1"/>
  <p:tag name="KSO_WM_UNIT_USESOURCEFORMAT_APPLY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400"/>
  <p:tag name="KSO_WM_UNIT_TYPE" val="l_h_f"/>
  <p:tag name="KSO_WM_UNIT_INDEX" val="1_1_1"/>
  <p:tag name="KSO_WM_UNIT_ID" val="diagram160400_3*l_h_f*1_1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TAG_VERSION" val="1.0"/>
  <p:tag name="KSO_WM_DIAGRAM_GROUP_CODE" val="l1-1"/>
  <p:tag name="KSO_WM_UNIT_TEXT_FILL_FORE_SCHEMECOLOR_INDEX" val="5"/>
  <p:tag name="KSO_WM_UNIT_TEXT_FILL_TYPE" val="1"/>
  <p:tag name="KSO_WM_UNIT_USESOURCEFORMAT_APPLY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2"/>
  <p:tag name="KSO_WM_UNIT_ID" val="diagram160415_3*m_i*1_2"/>
  <p:tag name="KSO_WM_UNIT_CLEAR" val="1"/>
  <p:tag name="KSO_WM_UNIT_LAYERLEVEL" val="1_1"/>
  <p:tag name="KSO_WM_DIAGRAM_GROUP_CODE" val="m1-1"/>
  <p:tag name="KSO_WM_UNIT_LINE_FORE_SCHEMECOLOR_INDEX" val="5"/>
  <p:tag name="KSO_WM_UNIT_LINE_FILL_TYPE" val="2"/>
  <p:tag name="KSO_WM_UNIT_USESOURCEFORMAT_APPLY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3"/>
  <p:tag name="KSO_WM_UNIT_ID" val="diagram160415_3*m_i*1_3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4"/>
  <p:tag name="KSO_WM_UNIT_ID" val="diagram160415_3*m_i*1_4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5"/>
  <p:tag name="KSO_WM_UNIT_ID" val="diagram160415_3*m_i*1_5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415"/>
  <p:tag name="KSO_WM_UNIT_TYPE" val="m_i"/>
  <p:tag name="KSO_WM_UNIT_INDEX" val="1_5"/>
  <p:tag name="KSO_WM_UNIT_ID" val="diagram160415_3*m_i*1_5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1121</TotalTime>
  <Words>1449</Words>
  <Application>Microsoft Office PowerPoint</Application>
  <PresentationFormat>宽屏</PresentationFormat>
  <Paragraphs>139</Paragraphs>
  <Slides>40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8" baseType="lpstr">
      <vt:lpstr>等线</vt:lpstr>
      <vt:lpstr>等线 Light</vt:lpstr>
      <vt:lpstr>方正姚体</vt:lpstr>
      <vt:lpstr>微软雅黑</vt:lpstr>
      <vt:lpstr>Agency FB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PCOS</dc:creator>
  <cp:lastModifiedBy>Administrator</cp:lastModifiedBy>
  <cp:revision>410</cp:revision>
  <dcterms:created xsi:type="dcterms:W3CDTF">2018-02-27T07:30:45Z</dcterms:created>
  <dcterms:modified xsi:type="dcterms:W3CDTF">2019-08-28T09:37:25Z</dcterms:modified>
</cp:coreProperties>
</file>