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heme/theme7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  <p:sldMasterId id="2147483684" r:id="rId4"/>
    <p:sldMasterId id="2147483697" r:id="rId5"/>
  </p:sldMasterIdLst>
  <p:notesMasterIdLst>
    <p:notesMasterId r:id="rId31"/>
  </p:notesMasterIdLst>
  <p:handoutMasterIdLst>
    <p:handoutMasterId r:id="rId32"/>
  </p:handoutMasterIdLst>
  <p:sldIdLst>
    <p:sldId id="396" r:id="rId6"/>
    <p:sldId id="438" r:id="rId7"/>
    <p:sldId id="740" r:id="rId8"/>
    <p:sldId id="741" r:id="rId9"/>
    <p:sldId id="742" r:id="rId10"/>
    <p:sldId id="771" r:id="rId11"/>
    <p:sldId id="789" r:id="rId12"/>
    <p:sldId id="790" r:id="rId13"/>
    <p:sldId id="791" r:id="rId14"/>
    <p:sldId id="792" r:id="rId15"/>
    <p:sldId id="793" r:id="rId16"/>
    <p:sldId id="794" r:id="rId17"/>
    <p:sldId id="795" r:id="rId18"/>
    <p:sldId id="645" r:id="rId19"/>
    <p:sldId id="272" r:id="rId20"/>
    <p:sldId id="796" r:id="rId21"/>
    <p:sldId id="507" r:id="rId22"/>
    <p:sldId id="509" r:id="rId23"/>
    <p:sldId id="674" r:id="rId24"/>
    <p:sldId id="675" r:id="rId25"/>
    <p:sldId id="746" r:id="rId26"/>
    <p:sldId id="745" r:id="rId27"/>
    <p:sldId id="773" r:id="rId28"/>
    <p:sldId id="774" r:id="rId29"/>
    <p:sldId id="769" r:id="rId30"/>
  </p:sldIdLst>
  <p:sldSz cx="9144000" cy="5143500" type="screen16x9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+mn-ea"/>
        <a:cs typeface="+mn-cs"/>
        <a:sym typeface="Calibri" panose="020F0502020204030204" pitchFamily="34" charset="0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+mn-ea"/>
        <a:cs typeface="+mn-cs"/>
        <a:sym typeface="Calibri" panose="020F0502020204030204" pitchFamily="34" charset="0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+mn-ea"/>
        <a:cs typeface="+mn-cs"/>
        <a:sym typeface="Calibri" panose="020F0502020204030204" pitchFamily="34" charset="0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+mn-ea"/>
        <a:cs typeface="+mn-cs"/>
        <a:sym typeface="Calibri" panose="020F0502020204030204" pitchFamily="34" charset="0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+mn-ea"/>
        <a:cs typeface="+mn-cs"/>
        <a:sym typeface="Calibri" panose="020F0502020204030204" pitchFamily="34" charset="0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+mn-ea"/>
        <a:cs typeface="+mn-cs"/>
        <a:sym typeface="Calibri" panose="020F0502020204030204" pitchFamily="34" charset="0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+mn-ea"/>
        <a:cs typeface="+mn-cs"/>
        <a:sym typeface="Calibri" panose="020F0502020204030204" pitchFamily="34" charset="0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+mn-ea"/>
        <a:cs typeface="+mn-cs"/>
        <a:sym typeface="Calibri" panose="020F0502020204030204" pitchFamily="34" charset="0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+mn-ea"/>
        <a:cs typeface="+mn-cs"/>
        <a:sym typeface="Calibri" panose="020F0502020204030204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2B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-677" y="-74"/>
      </p:cViewPr>
      <p:guideLst>
        <p:guide orient="horz" pos="1620"/>
        <p:guide pos="28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46083538" cy="460835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1ED741C-4E6E-4FEB-B7E4-18BC73E8C730}" type="slidenum">
              <a:rPr kumimoji="0" lang="zh-CN" altLang="en-US" sz="1200" b="1" i="0" u="none" strike="noStrike" kern="1200" cap="none" spc="0" normalizeH="0" baseline="0" noProof="1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614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7171" name="文本占位符 6145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Click to edit Master text styles</a:t>
            </a:r>
          </a:p>
          <a:p>
            <a:pPr marL="0" marR="0" lvl="1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Second level</a:t>
            </a:r>
          </a:p>
          <a:p>
            <a:pPr marL="0" marR="0" lvl="2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Third level</a:t>
            </a:r>
          </a:p>
          <a:p>
            <a:pPr marL="0" marR="0" lvl="3" indent="685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Fourth level</a:t>
            </a:r>
          </a:p>
          <a:p>
            <a:pPr marL="0" marR="0" lvl="4" indent="914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1pPr>
    <a:lvl2pPr lvl="1" indent="228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2pPr>
    <a:lvl3pPr lvl="2" indent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3pPr>
    <a:lvl4pPr lvl="3" indent="685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4pPr>
    <a:lvl5pPr lvl="4" indent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5pPr>
    <a:lvl6pPr marL="2286000" lvl="5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6pPr>
    <a:lvl7pPr marL="2743200" lvl="6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7pPr>
    <a:lvl8pPr marL="3200400" lvl="7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8pPr>
    <a:lvl9pPr marL="3657600" lvl="8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72F3A58-1045-410C-9480-07FE2458C08F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72F3A58-1045-410C-9480-07FE2458C08F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68263"/>
            <a:ext cx="2057400" cy="5075237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68263"/>
            <a:ext cx="6052930" cy="507523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72F3A58-1045-410C-9480-07FE2458C08F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3031695-8063-44E9-B701-1DFE685475F1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3031695-8063-44E9-B701-1DFE685475F1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3031695-8063-44E9-B701-1DFE685475F1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3031695-8063-44E9-B701-1DFE685475F1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3031695-8063-44E9-B701-1DFE685475F1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3031695-8063-44E9-B701-1DFE685475F1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3031695-8063-44E9-B701-1DFE685475F1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3031695-8063-44E9-B701-1DFE685475F1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72F3A58-1045-410C-9480-07FE2458C08F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3031695-8063-44E9-B701-1DFE685475F1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3031695-8063-44E9-B701-1DFE685475F1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3031695-8063-44E9-B701-1DFE685475F1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9B25E46-654F-4251-A257-26CA7EAD95B4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9B25E46-654F-4251-A257-26CA7EAD95B4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9B25E46-654F-4251-A257-26CA7EAD95B4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9B25E46-654F-4251-A257-26CA7EAD95B4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9B25E46-654F-4251-A257-26CA7EAD95B4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9B25E46-654F-4251-A257-26CA7EAD95B4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9B25E46-654F-4251-A257-26CA7EAD95B4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72F3A58-1045-410C-9480-07FE2458C08F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9B25E46-654F-4251-A257-26CA7EAD95B4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9B25E46-654F-4251-A257-26CA7EAD95B4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9B25E46-654F-4251-A257-26CA7EAD95B4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9B25E46-654F-4251-A257-26CA7EAD95B4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93DE83A-E3AB-41E2-8002-FF8D8A468434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93DE83A-E3AB-41E2-8002-FF8D8A468434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93DE83A-E3AB-41E2-8002-FF8D8A468434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93DE83A-E3AB-41E2-8002-FF8D8A468434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93DE83A-E3AB-41E2-8002-FF8D8A468434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93DE83A-E3AB-41E2-8002-FF8D8A468434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2504" cy="3943350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0"/>
            <a:ext cx="4032504" cy="3943350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72F3A58-1045-410C-9480-07FE2458C08F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93DE83A-E3AB-41E2-8002-FF8D8A468434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93DE83A-E3AB-41E2-8002-FF8D8A468434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93DE83A-E3AB-41E2-8002-FF8D8A468434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93DE83A-E3AB-41E2-8002-FF8D8A468434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93DE83A-E3AB-41E2-8002-FF8D8A468434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93DE83A-E3AB-41E2-8002-FF8D8A468434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669E9CE-6827-418B-97B9-A97D0B43F2AA}" type="slidenum">
              <a:rPr kumimoji="0" lang="zh-CN" altLang="en-US" sz="1200" b="1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354C1CB-1B45-45E5-9243-75833597CB9E}" type="slidenum">
              <a:rPr kumimoji="0" lang="zh-CN" altLang="en-US" sz="1200" b="1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0B45381-8DAF-44E5-AFE5-0C36D246A1AB}" type="slidenum">
              <a:rPr kumimoji="0" lang="zh-CN" altLang="en-US" sz="1200" b="1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820FC5B-3860-42DC-971A-D0B060C8D992}" type="slidenum">
              <a:rPr kumimoji="0" lang="zh-CN" altLang="en-US" sz="1200" b="1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72F3A58-1045-410C-9480-07FE2458C08F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D2D424B-63A0-4B6A-B84E-62B25D273B73}" type="slidenum">
              <a:rPr kumimoji="0" lang="zh-CN" altLang="en-US" sz="1200" b="1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3A13AB9-CFCD-4925-82CB-79AE9FB3E690}" type="slidenum">
              <a:rPr kumimoji="0" lang="zh-CN" altLang="en-US" sz="1200" b="1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FA60E58-9474-4882-8196-728B852446BF}" type="slidenum">
              <a:rPr kumimoji="0" lang="zh-CN" altLang="en-US" sz="1200" b="1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814A1D0-DC8D-4E6A-A0C7-72FF5384D1CA}" type="slidenum">
              <a:rPr kumimoji="0" lang="zh-CN" altLang="en-US" sz="1200" b="1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79192FA-0215-4233-B91F-F4F45BB75E88}" type="slidenum">
              <a:rPr kumimoji="0" lang="zh-CN" altLang="en-US" sz="1200" b="1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4A33DAB-0789-40B1-804B-E8EE9C1D2F2D}" type="slidenum">
              <a:rPr kumimoji="0" lang="zh-CN" altLang="en-US" sz="1200" b="1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D7CF29C-F29F-4DBC-9A0C-B796CF822DDA}" type="slidenum">
              <a:rPr kumimoji="0" lang="zh-CN" altLang="en-US" sz="1200" b="1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72F3A58-1045-410C-9480-07FE2458C08F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72F3A58-1045-410C-9480-07FE2458C08F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72F3A58-1045-410C-9480-07FE2458C08F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 vert="horz" wrap="square" lIns="45718" tIns="45718" rIns="45718" bIns="45718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72F3A58-1045-410C-9480-07FE2458C08F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4"/>
          <p:cNvSpPr>
            <a:spLocks noGrp="1"/>
          </p:cNvSpPr>
          <p:nvPr>
            <p:ph type="title"/>
          </p:nvPr>
        </p:nvSpPr>
        <p:spPr>
          <a:xfrm>
            <a:off x="457200" y="68263"/>
            <a:ext cx="8229600" cy="1131887"/>
          </a:xfrm>
          <a:prstGeom prst="rect">
            <a:avLst/>
          </a:prstGeom>
          <a:noFill/>
          <a:ln w="12700">
            <a:noFill/>
          </a:ln>
        </p:spPr>
        <p:txBody>
          <a:bodyPr lIns="45718" tIns="45718" rIns="45718" bIns="45718" anchor="ctr"/>
          <a:lstStyle/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1027" name="文本占位符 1025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noFill/>
          <a:ln w="12700">
            <a:noFill/>
          </a:ln>
        </p:spPr>
        <p:txBody>
          <a:bodyPr lIns="45718" tIns="45718" rIns="45718" bIns="45718" anchor="t"/>
          <a:lstStyle/>
          <a:p>
            <a:pPr lvl="0" indent="-342900"/>
            <a:r>
              <a:rPr lang="en-US" altLang="zh-CN" dirty="0"/>
              <a:t>Click to edit Master text styles</a:t>
            </a:r>
          </a:p>
          <a:p>
            <a:pPr lvl="1" indent="-3259455"/>
            <a:r>
              <a:rPr lang="en-US" altLang="zh-CN" dirty="0"/>
              <a:t>Second level</a:t>
            </a:r>
          </a:p>
          <a:p>
            <a:pPr lvl="2" indent="-3038475"/>
            <a:r>
              <a:rPr lang="en-US" altLang="zh-CN" dirty="0"/>
              <a:t>Third level</a:t>
            </a:r>
          </a:p>
          <a:p>
            <a:pPr lvl="3" indent="-3634105"/>
            <a:r>
              <a:rPr lang="en-US" altLang="zh-CN" dirty="0"/>
              <a:t>Fourth level</a:t>
            </a:r>
          </a:p>
          <a:p>
            <a:pPr lvl="4" indent="-3634105"/>
            <a:r>
              <a:rPr lang="en-US" altLang="zh-CN" dirty="0"/>
              <a:t>Fifth level</a:t>
            </a:r>
          </a:p>
        </p:txBody>
      </p:sp>
      <p:sp>
        <p:nvSpPr>
          <p:cNvPr id="2" name="灯片编号占位符 1026"/>
          <p:cNvSpPr>
            <a:spLocks noGrp="1"/>
          </p:cNvSpPr>
          <p:nvPr>
            <p:ph type="sldNum" sz="quarter" idx="2"/>
          </p:nvPr>
        </p:nvSpPr>
        <p:spPr>
          <a:xfrm>
            <a:off x="8426450" y="4765675"/>
            <a:ext cx="257175" cy="269875"/>
          </a:xfrm>
          <a:prstGeom prst="rect">
            <a:avLst/>
          </a:prstGeom>
          <a:noFill/>
          <a:ln w="12700">
            <a:noFill/>
          </a:ln>
        </p:spPr>
        <p:txBody>
          <a:bodyPr vert="horz" wrap="none" lIns="45718" tIns="45718" rIns="45718" bIns="45718" numCol="1" anchor="ctr" anchorCtr="0" compatLnSpc="1"/>
          <a:lstStyle>
            <a:lvl1pPr algn="r">
              <a:defRPr sz="1200" b="0" noProof="1" dirty="0">
                <a:solidFill>
                  <a:srgbClr val="888888"/>
                </a:solidFill>
                <a:ea typeface="宋体" panose="02010600030101010101" pitchFamily="2" charset="-122"/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72F3A58-1045-410C-9480-07FE2458C08F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rgbClr val="000000"/>
          </a:solidFill>
          <a:latin typeface="+mj-lt"/>
          <a:ea typeface="+mj-ea"/>
          <a:cs typeface="Calibri" panose="020F0502020204030204" pitchFamily="34" charset="0"/>
          <a:sym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5pPr>
      <a:lvl6pPr marL="4572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6pPr>
      <a:lvl7pPr marL="9144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7pPr>
      <a:lvl8pPr marL="13716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8pPr>
      <a:lvl9pPr marL="18288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1pPr>
      <a:lvl2pPr marL="3716655" lvl="1" indent="-325945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2pPr>
      <a:lvl3pPr marL="3952875" lvl="2" indent="-303847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3pPr>
      <a:lvl4pPr marL="5005705" lvl="3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4pPr>
      <a:lvl5pPr marL="5462905" lvl="4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»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5pPr>
      <a:lvl6pPr marL="2514600" lvl="5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0" lvl="1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0" lvl="2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0" lvl="3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0" lvl="4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286000" lvl="5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743200" lvl="6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200400" lvl="7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657600" lvl="8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 cstate="print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048" descr="imag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0" y="4879975"/>
            <a:ext cx="9144000" cy="266700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2051" name="图片 2049" descr="image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0" y="-6350"/>
            <a:ext cx="9144000" cy="36830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2" name="灯片编号占位符 2050"/>
          <p:cNvSpPr>
            <a:spLocks noGrp="1"/>
          </p:cNvSpPr>
          <p:nvPr>
            <p:ph type="sldNum" sz="quarter" idx="2"/>
          </p:nvPr>
        </p:nvSpPr>
        <p:spPr>
          <a:xfrm>
            <a:off x="6315075" y="4627563"/>
            <a:ext cx="234950" cy="247650"/>
          </a:xfrm>
          <a:prstGeom prst="rect">
            <a:avLst/>
          </a:prstGeom>
          <a:noFill/>
          <a:ln w="12700">
            <a:noFill/>
          </a:ln>
        </p:spPr>
        <p:txBody>
          <a:bodyPr vert="horz" wrap="none" lIns="34290" tIns="34290" rIns="34290" bIns="34290" numCol="1" anchor="ctr" anchorCtr="0" compatLnSpc="1"/>
          <a:lstStyle>
            <a:lvl1pPr algn="r">
              <a:defRPr sz="1200" b="0" noProof="1" dirty="0">
                <a:solidFill>
                  <a:srgbClr val="888888"/>
                </a:solidFill>
                <a:ea typeface="宋体" panose="02010600030101010101" pitchFamily="2" charset="-122"/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3031695-8063-44E9-B701-1DFE685475F1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rgbClr val="000000"/>
          </a:solidFill>
          <a:latin typeface="+mj-lt"/>
          <a:ea typeface="+mj-ea"/>
          <a:cs typeface="Calibri" panose="020F0502020204030204" pitchFamily="34" charset="0"/>
          <a:sym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5pPr>
      <a:lvl6pPr marL="4572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6pPr>
      <a:lvl7pPr marL="9144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7pPr>
      <a:lvl8pPr marL="13716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8pPr>
      <a:lvl9pPr marL="18288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1pPr>
      <a:lvl2pPr marL="3716655" lvl="1" indent="-325945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2pPr>
      <a:lvl3pPr marL="3952875" lvl="2" indent="-303847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3pPr>
      <a:lvl4pPr marL="5005705" lvl="3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4pPr>
      <a:lvl5pPr marL="5462905" lvl="4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»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5pPr>
      <a:lvl6pPr marL="2514600" lvl="5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0" lvl="1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0" lvl="2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0" lvl="3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0" lvl="4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286000" lvl="5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743200" lvl="6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200400" lvl="7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657600" lvl="8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 cstate="print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3072" descr="imag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0" y="4879975"/>
            <a:ext cx="9144000" cy="266700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3075" name="图片 3073" descr="image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0" y="-6350"/>
            <a:ext cx="9144000" cy="36830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2" name="灯片编号占位符 3074"/>
          <p:cNvSpPr>
            <a:spLocks noGrp="1"/>
          </p:cNvSpPr>
          <p:nvPr>
            <p:ph type="sldNum" sz="quarter" idx="2"/>
          </p:nvPr>
        </p:nvSpPr>
        <p:spPr>
          <a:xfrm>
            <a:off x="6315075" y="4627563"/>
            <a:ext cx="234950" cy="247650"/>
          </a:xfrm>
          <a:prstGeom prst="rect">
            <a:avLst/>
          </a:prstGeom>
          <a:noFill/>
          <a:ln w="12700">
            <a:noFill/>
          </a:ln>
        </p:spPr>
        <p:txBody>
          <a:bodyPr vert="horz" wrap="none" lIns="34290" tIns="34290" rIns="34290" bIns="34290" numCol="1" anchor="ctr" anchorCtr="0" compatLnSpc="1"/>
          <a:lstStyle>
            <a:lvl1pPr algn="r">
              <a:defRPr sz="1200" b="0" noProof="1" dirty="0">
                <a:solidFill>
                  <a:srgbClr val="888888"/>
                </a:solidFill>
                <a:ea typeface="宋体" panose="02010600030101010101" pitchFamily="2" charset="-122"/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9B25E46-654F-4251-A257-26CA7EAD95B4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rgbClr val="000000"/>
          </a:solidFill>
          <a:latin typeface="+mj-lt"/>
          <a:ea typeface="+mj-ea"/>
          <a:cs typeface="Calibri" panose="020F0502020204030204" pitchFamily="34" charset="0"/>
          <a:sym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5pPr>
      <a:lvl6pPr marL="4572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6pPr>
      <a:lvl7pPr marL="9144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7pPr>
      <a:lvl8pPr marL="13716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8pPr>
      <a:lvl9pPr marL="18288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1pPr>
      <a:lvl2pPr marL="3716655" lvl="1" indent="-325945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2pPr>
      <a:lvl3pPr marL="3952875" lvl="2" indent="-303847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3pPr>
      <a:lvl4pPr marL="5005705" lvl="3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4pPr>
      <a:lvl5pPr marL="5462905" lvl="4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»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5pPr>
      <a:lvl6pPr marL="2514600" lvl="5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0" lvl="1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0" lvl="2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0" lvl="3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0" lvl="4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286000" lvl="5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743200" lvl="6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200400" lvl="7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657600" lvl="8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 cstate="print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5120" descr="image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0" y="-7937"/>
            <a:ext cx="9144000" cy="368300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4099" name="图片 5121" descr="image.pn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0" y="4879975"/>
            <a:ext cx="9144000" cy="26670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2" name="灯片编号占位符 5122"/>
          <p:cNvSpPr>
            <a:spLocks noGrp="1"/>
          </p:cNvSpPr>
          <p:nvPr>
            <p:ph type="sldNum" sz="quarter" idx="2"/>
          </p:nvPr>
        </p:nvSpPr>
        <p:spPr>
          <a:xfrm>
            <a:off x="6315075" y="4627563"/>
            <a:ext cx="234950" cy="247650"/>
          </a:xfrm>
          <a:prstGeom prst="rect">
            <a:avLst/>
          </a:prstGeom>
          <a:noFill/>
          <a:ln w="12700">
            <a:noFill/>
          </a:ln>
        </p:spPr>
        <p:txBody>
          <a:bodyPr vert="horz" wrap="none" lIns="34290" tIns="34290" rIns="34290" bIns="34290" numCol="1" anchor="ctr" anchorCtr="0" compatLnSpc="1"/>
          <a:lstStyle>
            <a:lvl1pPr algn="r">
              <a:defRPr sz="1200" b="0" noProof="1" dirty="0">
                <a:solidFill>
                  <a:srgbClr val="888888"/>
                </a:solidFill>
                <a:ea typeface="宋体" panose="02010600030101010101" pitchFamily="2" charset="-122"/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93DE83A-E3AB-41E2-8002-FF8D8A468434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rgbClr val="000000"/>
          </a:solidFill>
          <a:latin typeface="+mj-lt"/>
          <a:ea typeface="+mj-ea"/>
          <a:cs typeface="Calibri" panose="020F0502020204030204" pitchFamily="34" charset="0"/>
          <a:sym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5pPr>
      <a:lvl6pPr marL="4572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6pPr>
      <a:lvl7pPr marL="9144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7pPr>
      <a:lvl8pPr marL="13716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8pPr>
      <a:lvl9pPr marL="18288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1pPr>
      <a:lvl2pPr marL="3716655" lvl="1" indent="-325945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2pPr>
      <a:lvl3pPr marL="3952875" lvl="2" indent="-303847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3pPr>
      <a:lvl4pPr marL="5005705" lvl="3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4pPr>
      <a:lvl5pPr marL="5462905" lvl="4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»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5pPr>
      <a:lvl6pPr marL="2514600" lvl="5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0" lvl="1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0" lvl="2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0" lvl="3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0" lvl="4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286000" lvl="5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743200" lvl="6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200400" lvl="7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657600" lvl="8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5123" name="文本占位符 2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 noProof="1" dirty="0">
                <a:solidFill>
                  <a:srgbClr val="898989"/>
                </a:solidFill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3CAA3E-2D07-4306-8439-44DEDB7F8EAF}" type="slidenum">
              <a:rPr kumimoji="0" lang="zh-CN" altLang="en-US" sz="1200" b="1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ea"/>
                <a:sym typeface="Calibri" panose="020F050202020403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任意多边形 7168"/>
          <p:cNvSpPr/>
          <p:nvPr/>
        </p:nvSpPr>
        <p:spPr>
          <a:xfrm>
            <a:off x="-28575" y="4264025"/>
            <a:ext cx="9201150" cy="1263650"/>
          </a:xfrm>
          <a:custGeom>
            <a:avLst/>
            <a:gdLst/>
            <a:ahLst/>
            <a:cxnLst>
              <a:cxn ang="0">
                <a:pos x="0" y="494813"/>
              </a:cxn>
              <a:cxn ang="0">
                <a:pos x="4600575" y="0"/>
              </a:cxn>
              <a:cxn ang="0">
                <a:pos x="9201150" y="494813"/>
              </a:cxn>
              <a:cxn ang="0">
                <a:pos x="9201150" y="1263650"/>
              </a:cxn>
              <a:cxn ang="0">
                <a:pos x="0" y="1263650"/>
              </a:cxn>
              <a:cxn ang="0">
                <a:pos x="0" y="494813"/>
              </a:cxn>
            </a:cxnLst>
            <a:rect l="0" t="0" r="0" b="0"/>
            <a:pathLst>
              <a:path w="21600" h="21600">
                <a:moveTo>
                  <a:pt x="0" y="8458"/>
                </a:moveTo>
                <a:lnTo>
                  <a:pt x="10800" y="0"/>
                </a:lnTo>
                <a:lnTo>
                  <a:pt x="21600" y="8458"/>
                </a:lnTo>
                <a:lnTo>
                  <a:pt x="21600" y="21600"/>
                </a:lnTo>
                <a:lnTo>
                  <a:pt x="0" y="21600"/>
                </a:lnTo>
                <a:lnTo>
                  <a:pt x="0" y="8458"/>
                </a:lnTo>
                <a:close/>
              </a:path>
            </a:pathLst>
          </a:custGeom>
          <a:solidFill>
            <a:srgbClr val="FFFFFF"/>
          </a:solidFill>
          <a:ln w="12700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9458" name="图片 7169" descr="imag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71500" cy="57150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19459" name="矩形 7170"/>
          <p:cNvSpPr/>
          <p:nvPr/>
        </p:nvSpPr>
        <p:spPr>
          <a:xfrm>
            <a:off x="-11112" y="-28575"/>
            <a:ext cx="9201150" cy="5200650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txBody>
          <a:bodyPr lIns="45720" rIns="45720" anchor="ctr"/>
          <a:lstStyle/>
          <a:p>
            <a:pPr hangingPunct="0"/>
            <a:endParaRPr lang="en-US" altLang="en-US" dirty="0">
              <a:latin typeface="Calibri" panose="020F0502020204030204" pitchFamily="34" charset="0"/>
            </a:endParaRPr>
          </a:p>
        </p:txBody>
      </p:sp>
      <p:sp>
        <p:nvSpPr>
          <p:cNvPr id="19460" name="任意多边形 7171"/>
          <p:cNvSpPr/>
          <p:nvPr/>
        </p:nvSpPr>
        <p:spPr>
          <a:xfrm>
            <a:off x="-11112" y="4262438"/>
            <a:ext cx="9201150" cy="1263650"/>
          </a:xfrm>
          <a:custGeom>
            <a:avLst/>
            <a:gdLst/>
            <a:ahLst/>
            <a:cxnLst>
              <a:cxn ang="0">
                <a:pos x="0" y="494813"/>
              </a:cxn>
              <a:cxn ang="0">
                <a:pos x="4600576" y="0"/>
              </a:cxn>
              <a:cxn ang="0">
                <a:pos x="9201151" y="494813"/>
              </a:cxn>
              <a:cxn ang="0">
                <a:pos x="9201151" y="1263650"/>
              </a:cxn>
              <a:cxn ang="0">
                <a:pos x="0" y="1263650"/>
              </a:cxn>
              <a:cxn ang="0">
                <a:pos x="0" y="494813"/>
              </a:cxn>
            </a:cxnLst>
            <a:rect l="0" t="0" r="0" b="0"/>
            <a:pathLst>
              <a:path w="21600" h="21600">
                <a:moveTo>
                  <a:pt x="0" y="8458"/>
                </a:moveTo>
                <a:lnTo>
                  <a:pt x="10800" y="0"/>
                </a:lnTo>
                <a:lnTo>
                  <a:pt x="21600" y="8458"/>
                </a:lnTo>
                <a:lnTo>
                  <a:pt x="21600" y="21600"/>
                </a:lnTo>
                <a:lnTo>
                  <a:pt x="0" y="21600"/>
                </a:lnTo>
                <a:lnTo>
                  <a:pt x="0" y="8458"/>
                </a:lnTo>
                <a:close/>
              </a:path>
            </a:pathLst>
          </a:custGeom>
          <a:solidFill>
            <a:srgbClr val="FFFFFF"/>
          </a:solidFill>
          <a:ln w="1270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1" name="矩形 7172"/>
          <p:cNvSpPr/>
          <p:nvPr/>
        </p:nvSpPr>
        <p:spPr>
          <a:xfrm>
            <a:off x="3849688" y="4827588"/>
            <a:ext cx="1668462" cy="293687"/>
          </a:xfrm>
          <a:prstGeom prst="rect">
            <a:avLst/>
          </a:prstGeom>
          <a:noFill/>
          <a:ln w="12700">
            <a:noFill/>
          </a:ln>
        </p:spPr>
        <p:txBody>
          <a:bodyPr lIns="45720" rIns="45720" anchor="t">
            <a:spAutoFit/>
          </a:bodyPr>
          <a:lstStyle/>
          <a:p>
            <a:pPr algn="ctr" hangingPunct="0"/>
            <a:r>
              <a:rPr lang="en-US" altLang="zh-CN" sz="13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www.xybsyw.com</a:t>
            </a:r>
          </a:p>
        </p:txBody>
      </p:sp>
      <p:pic>
        <p:nvPicPr>
          <p:cNvPr id="19462" name="图片 7173" descr="未标题-2-01.png"/>
          <p:cNvPicPr>
            <a:picLocks noChangeAspect="1"/>
          </p:cNvPicPr>
          <p:nvPr/>
        </p:nvPicPr>
        <p:blipFill>
          <a:blip r:embed="rId3" cstate="print"/>
          <a:srcRect l="11931" t="5841" r="17577" b="54250"/>
          <a:stretch>
            <a:fillRect/>
          </a:stretch>
        </p:blipFill>
        <p:spPr>
          <a:xfrm>
            <a:off x="793750" y="374650"/>
            <a:ext cx="7556500" cy="4098925"/>
          </a:xfrm>
          <a:prstGeom prst="rect">
            <a:avLst/>
          </a:prstGeom>
          <a:noFill/>
          <a:ln w="12700">
            <a:noFill/>
          </a:ln>
          <a:effectLst>
            <a:outerShdw algn="ctr" rotWithShape="0">
              <a:srgbClr val="000000">
                <a:alpha val="31424"/>
              </a:srgbClr>
            </a:outerShdw>
          </a:effectLst>
        </p:spPr>
      </p:pic>
      <p:sp>
        <p:nvSpPr>
          <p:cNvPr id="7175" name="矩形 7174"/>
          <p:cNvSpPr/>
          <p:nvPr/>
        </p:nvSpPr>
        <p:spPr>
          <a:xfrm>
            <a:off x="2244725" y="1758950"/>
            <a:ext cx="4654550" cy="584200"/>
          </a:xfrm>
          <a:prstGeom prst="rect">
            <a:avLst/>
          </a:prstGeom>
          <a:noFill/>
          <a:ln w="12700">
            <a:noFill/>
          </a:ln>
          <a:effectLst>
            <a:outerShdw algn="ctr" rotWithShape="0">
              <a:srgbClr val="000000">
                <a:alpha val="31424"/>
              </a:srgbClr>
            </a:outerShdw>
          </a:effectLst>
        </p:spPr>
        <p:txBody>
          <a:bodyPr wrap="square" lIns="45720" rIns="45720">
            <a:spAutoFit/>
          </a:bodyPr>
          <a:lstStyle/>
          <a:p>
            <a:pPr lvl="0" algn="ctr" fontAlgn="base">
              <a:buClrTx/>
              <a:buSzTx/>
              <a:defRPr/>
            </a:pPr>
            <a:r>
              <a:rPr lang="zh-CN" altLang="en-US" sz="3200" strike="noStrike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指导老师操作指南   </a:t>
            </a:r>
          </a:p>
        </p:txBody>
      </p:sp>
      <p:pic>
        <p:nvPicPr>
          <p:cNvPr id="19464" name="图片 7175" descr="xybsyw.logo--filtered.png"/>
          <p:cNvPicPr>
            <a:picLocks noChangeAspect="1"/>
          </p:cNvPicPr>
          <p:nvPr/>
        </p:nvPicPr>
        <p:blipFill>
          <a:blip r:embed="rId4" cstate="print"/>
          <a:srcRect l="21" r="69138"/>
          <a:stretch>
            <a:fillRect/>
          </a:stretch>
        </p:blipFill>
        <p:spPr>
          <a:xfrm>
            <a:off x="4365625" y="4416425"/>
            <a:ext cx="439738" cy="419100"/>
          </a:xfrm>
          <a:prstGeom prst="rect">
            <a:avLst/>
          </a:prstGeom>
          <a:noFill/>
          <a:ln w="12700">
            <a:noFill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7F07E423C4604A91F8C86750A80517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775" y="606425"/>
            <a:ext cx="2034540" cy="3622040"/>
          </a:xfrm>
          <a:prstGeom prst="rect">
            <a:avLst/>
          </a:prstGeom>
        </p:spPr>
      </p:pic>
      <p:sp>
        <p:nvSpPr>
          <p:cNvPr id="45057" name="矩形 59407"/>
          <p:cNvSpPr/>
          <p:nvPr/>
        </p:nvSpPr>
        <p:spPr>
          <a:xfrm>
            <a:off x="104775" y="1588"/>
            <a:ext cx="5886450" cy="336550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ctr">
            <a:spAutoFit/>
          </a:bodyPr>
          <a:lstStyle/>
          <a:p>
            <a:pPr hangingPunct="0"/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APP--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工作实习</a:t>
            </a:r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--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签到统计</a:t>
            </a:r>
          </a:p>
        </p:txBody>
      </p:sp>
      <p:sp>
        <p:nvSpPr>
          <p:cNvPr id="24578" name="文本框 2"/>
          <p:cNvSpPr txBox="1"/>
          <p:nvPr/>
        </p:nvSpPr>
        <p:spPr>
          <a:xfrm>
            <a:off x="104775" y="4471988"/>
            <a:ext cx="2305050" cy="3067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14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1、工作实习--签到统计</a:t>
            </a:r>
            <a:endParaRPr lang="zh-CN" altLang="en-US" sz="14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79" name="文本框 4"/>
          <p:cNvSpPr txBox="1"/>
          <p:nvPr/>
        </p:nvSpPr>
        <p:spPr>
          <a:xfrm>
            <a:off x="2473325" y="4516438"/>
            <a:ext cx="1537335" cy="3067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4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2、查看签到统计</a:t>
            </a:r>
            <a:endParaRPr lang="zh-CN" altLang="en-US" sz="14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0" name="文本框 5"/>
          <p:cNvSpPr txBox="1"/>
          <p:nvPr/>
        </p:nvSpPr>
        <p:spPr>
          <a:xfrm>
            <a:off x="4552950" y="4392613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4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3、选择学生</a:t>
            </a:r>
            <a:endParaRPr lang="zh-CN" altLang="en-US" sz="14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查看该生签到统计</a:t>
            </a:r>
            <a:endParaRPr lang="zh-CN" altLang="en-US" sz="14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6" descr="53833825252753943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79663" y="617538"/>
            <a:ext cx="2036763" cy="362108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52950" y="617538"/>
            <a:ext cx="2035175" cy="362108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46875" y="606425"/>
            <a:ext cx="2043113" cy="36322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4586" name="文本框 10"/>
          <p:cNvSpPr txBox="1"/>
          <p:nvPr/>
        </p:nvSpPr>
        <p:spPr>
          <a:xfrm>
            <a:off x="6746875" y="4392613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4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4、选择日期</a:t>
            </a:r>
            <a:endParaRPr lang="zh-CN" altLang="en-US" sz="14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查看当天签到明细</a:t>
            </a:r>
            <a:endParaRPr lang="zh-CN" altLang="en-US" sz="14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067" name="文本框 12"/>
          <p:cNvSpPr txBox="1"/>
          <p:nvPr/>
        </p:nvSpPr>
        <p:spPr>
          <a:xfrm>
            <a:off x="184785" y="1854200"/>
            <a:ext cx="544513" cy="582613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endParaRPr lang="zh-CN" altLang="en-US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zh-CN" altLang="en-US"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H="1" flipV="1">
            <a:off x="7099935" y="1744980"/>
            <a:ext cx="419735" cy="40132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 flipH="1" flipV="1">
            <a:off x="3503929" y="2437130"/>
            <a:ext cx="180340" cy="51689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 flipH="1" flipV="1">
            <a:off x="638810" y="2500630"/>
            <a:ext cx="242570" cy="45339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7F07E423C4604A91F8C86750A80517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0180" y="671830"/>
            <a:ext cx="2034540" cy="3622040"/>
          </a:xfrm>
          <a:prstGeom prst="rect">
            <a:avLst/>
          </a:prstGeom>
        </p:spPr>
      </p:pic>
      <p:grpSp>
        <p:nvGrpSpPr>
          <p:cNvPr id="46081" name="组合 19"/>
          <p:cNvGrpSpPr/>
          <p:nvPr/>
        </p:nvGrpSpPr>
        <p:grpSpPr>
          <a:xfrm>
            <a:off x="2297350" y="755650"/>
            <a:ext cx="6546613" cy="3632200"/>
            <a:chOff x="3618" y="911"/>
            <a:chExt cx="10310" cy="572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712" y="911"/>
              <a:ext cx="3216" cy="5720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8" name="图片 18" descr="50732453685625916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618" y="911"/>
              <a:ext cx="3214" cy="5720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169" y="911"/>
              <a:ext cx="3216" cy="5720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46086" name="矩形 59407"/>
          <p:cNvSpPr/>
          <p:nvPr/>
        </p:nvSpPr>
        <p:spPr>
          <a:xfrm>
            <a:off x="104775" y="1588"/>
            <a:ext cx="5886450" cy="336550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ctr">
            <a:spAutoFit/>
          </a:bodyPr>
          <a:lstStyle/>
          <a:p>
            <a:pPr hangingPunct="0"/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APP--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工作实习</a:t>
            </a:r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--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我的实习生</a:t>
            </a:r>
          </a:p>
        </p:txBody>
      </p:sp>
      <p:sp>
        <p:nvSpPr>
          <p:cNvPr id="25607" name="文本框 5"/>
          <p:cNvSpPr txBox="1"/>
          <p:nvPr/>
        </p:nvSpPr>
        <p:spPr>
          <a:xfrm>
            <a:off x="4552950" y="4516438"/>
            <a:ext cx="2759075" cy="3067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4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3、选择学生--查看该生实习详情</a:t>
            </a:r>
            <a:endParaRPr lang="zh-CN" altLang="en-US" sz="14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8" name="文本框 10"/>
          <p:cNvSpPr txBox="1"/>
          <p:nvPr/>
        </p:nvSpPr>
        <p:spPr>
          <a:xfrm>
            <a:off x="6594475" y="3044825"/>
            <a:ext cx="2225040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4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4、打开消息按钮</a:t>
            </a:r>
            <a:endParaRPr lang="zh-CN" altLang="en-US" sz="14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与实习生在线沟通</a:t>
            </a:r>
            <a:endParaRPr lang="zh-CN" altLang="en-US" sz="14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*支持位置发送、视频聊天</a:t>
            </a:r>
            <a:endParaRPr lang="zh-CN" altLang="en-US" sz="14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9" name="文本框 12"/>
          <p:cNvSpPr txBox="1"/>
          <p:nvPr/>
        </p:nvSpPr>
        <p:spPr>
          <a:xfrm>
            <a:off x="-41275" y="4516438"/>
            <a:ext cx="2338388" cy="3067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14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1、工作实习--我的实习生</a:t>
            </a:r>
            <a:endParaRPr lang="zh-CN" altLang="en-US" sz="14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090" name="文本框 13"/>
          <p:cNvSpPr txBox="1"/>
          <p:nvPr/>
        </p:nvSpPr>
        <p:spPr>
          <a:xfrm>
            <a:off x="916305" y="1962785"/>
            <a:ext cx="542925" cy="582613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endParaRPr lang="zh-CN" altLang="en-US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zh-CN" altLang="en-US"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25611" name="文本框 16"/>
          <p:cNvSpPr txBox="1"/>
          <p:nvPr/>
        </p:nvSpPr>
        <p:spPr>
          <a:xfrm>
            <a:off x="2420938" y="4516438"/>
            <a:ext cx="1715135" cy="3067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4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2、查看实习生名单</a:t>
            </a:r>
            <a:endParaRPr lang="zh-CN" altLang="en-US" sz="14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092" name="文本框 20"/>
          <p:cNvSpPr txBox="1"/>
          <p:nvPr/>
        </p:nvSpPr>
        <p:spPr>
          <a:xfrm>
            <a:off x="523875" y="339725"/>
            <a:ext cx="8043863" cy="3365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>
                <a:latin typeface="Calibri" panose="020F0502020204030204" pitchFamily="34" charset="0"/>
                <a:cs typeface="Calibri" panose="020F0502020204030204" pitchFamily="34" charset="0"/>
              </a:rPr>
              <a:t>  备注</a:t>
            </a:r>
            <a:r>
              <a:rPr lang="zh-CN" altLang="en-US">
                <a:latin typeface="文鼎中楷体" panose="03000600000000000000" charset="-122"/>
                <a:ea typeface="文鼎中楷体" panose="03000600000000000000" charset="-122"/>
              </a:rPr>
              <a:t>：</a:t>
            </a:r>
            <a:r>
              <a:rPr lang="en-US" altLang="zh-CN">
                <a:latin typeface="文鼎中楷体" panose="03000600000000000000" charset="-122"/>
                <a:ea typeface="文鼎中楷体" panose="03000600000000000000" charset="-122"/>
              </a:rPr>
              <a:t>“</a:t>
            </a:r>
            <a:r>
              <a:rPr lang="zh-CN" altLang="en-US">
                <a:latin typeface="文鼎中楷体" panose="03000600000000000000" charset="-122"/>
                <a:ea typeface="文鼎中楷体" panose="03000600000000000000" charset="-122"/>
              </a:rPr>
              <a:t>我的实习生</a:t>
            </a:r>
            <a:r>
              <a:rPr lang="en-US" altLang="zh-CN">
                <a:latin typeface="文鼎中楷体" panose="03000600000000000000" charset="-122"/>
                <a:ea typeface="文鼎中楷体" panose="03000600000000000000" charset="-122"/>
              </a:rPr>
              <a:t>”</a:t>
            </a:r>
            <a:r>
              <a:rPr lang="zh-CN" altLang="en-US">
                <a:latin typeface="文鼎中楷体" panose="03000600000000000000" charset="-122"/>
                <a:ea typeface="文鼎中楷体" panose="03000600000000000000" charset="-122"/>
              </a:rPr>
              <a:t>只显示已参与的学生，如需查看完整实习生名单请登录网页端。</a:t>
            </a:r>
          </a:p>
        </p:txBody>
      </p:sp>
      <p:cxnSp>
        <p:nvCxnSpPr>
          <p:cNvPr id="6" name="直接箭头连接符 5"/>
          <p:cNvCxnSpPr/>
          <p:nvPr/>
        </p:nvCxnSpPr>
        <p:spPr>
          <a:xfrm flipH="1" flipV="1">
            <a:off x="1346200" y="2591435"/>
            <a:ext cx="242570" cy="45339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 flipH="1" flipV="1">
            <a:off x="3356610" y="2256154"/>
            <a:ext cx="242570" cy="45339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H="1" flipV="1">
            <a:off x="5991225" y="1630045"/>
            <a:ext cx="242570" cy="45339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任意多边形 8196"/>
          <p:cNvSpPr/>
          <p:nvPr/>
        </p:nvSpPr>
        <p:spPr>
          <a:xfrm>
            <a:off x="3203575" y="2449513"/>
            <a:ext cx="3643313" cy="404812"/>
          </a:xfrm>
          <a:custGeom>
            <a:avLst/>
            <a:gdLst/>
            <a:ahLst/>
            <a:cxnLst>
              <a:cxn ang="0">
                <a:pos x="125661" y="141272"/>
              </a:cxn>
              <a:cxn ang="0">
                <a:pos x="125661" y="404812"/>
              </a:cxn>
              <a:cxn ang="0">
                <a:pos x="0" y="404812"/>
              </a:cxn>
              <a:cxn ang="0">
                <a:pos x="0" y="404456"/>
              </a:cxn>
              <a:cxn ang="0">
                <a:pos x="125661" y="141272"/>
              </a:cxn>
              <a:cxn ang="0">
                <a:pos x="460643" y="0"/>
              </a:cxn>
              <a:cxn ang="0">
                <a:pos x="3643313" y="0"/>
              </a:cxn>
              <a:cxn ang="0">
                <a:pos x="3643313" y="404812"/>
              </a:cxn>
              <a:cxn ang="0">
                <a:pos x="460643" y="404812"/>
              </a:cxn>
              <a:cxn ang="0">
                <a:pos x="460643" y="0"/>
              </a:cxn>
            </a:cxnLst>
            <a:rect l="0" t="0" r="0" b="0"/>
            <a:pathLst>
              <a:path w="21600" h="21600">
                <a:moveTo>
                  <a:pt x="745" y="7538"/>
                </a:moveTo>
                <a:lnTo>
                  <a:pt x="745" y="21600"/>
                </a:lnTo>
                <a:lnTo>
                  <a:pt x="0" y="21600"/>
                </a:lnTo>
                <a:lnTo>
                  <a:pt x="0" y="21581"/>
                </a:lnTo>
                <a:lnTo>
                  <a:pt x="745" y="7538"/>
                </a:lnTo>
                <a:close/>
                <a:moveTo>
                  <a:pt x="2731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2731" y="21600"/>
                </a:lnTo>
                <a:lnTo>
                  <a:pt x="2731" y="0"/>
                </a:lnTo>
                <a:close/>
              </a:path>
            </a:pathLst>
          </a:custGeom>
          <a:solidFill>
            <a:srgbClr val="7F7F7F"/>
          </a:solidFill>
          <a:ln w="12700">
            <a:noFill/>
          </a:ln>
        </p:spPr>
        <p:txBody>
          <a:bodyPr anchor="t">
            <a:noAutofit/>
          </a:bodyPr>
          <a:lstStyle/>
          <a:p>
            <a:pPr lvl="0" algn="l">
              <a:buClrTx/>
              <a:buSzTx/>
            </a:pPr>
            <a:endParaRPr lang="en-US" altLang="zh-CN">
              <a:sym typeface="+mn-ea"/>
            </a:endParaRPr>
          </a:p>
        </p:txBody>
      </p:sp>
      <p:sp>
        <p:nvSpPr>
          <p:cNvPr id="25602" name="矩形 8197"/>
          <p:cNvSpPr/>
          <p:nvPr/>
        </p:nvSpPr>
        <p:spPr>
          <a:xfrm>
            <a:off x="3995738" y="2512696"/>
            <a:ext cx="1965325" cy="276860"/>
          </a:xfrm>
          <a:prstGeom prst="rect">
            <a:avLst/>
          </a:prstGeom>
          <a:noFill/>
          <a:ln w="12700">
            <a:noFill/>
          </a:ln>
        </p:spPr>
        <p:txBody>
          <a:bodyPr wrap="square" lIns="0" tIns="0" rIns="0" bIns="0" anchor="ctr">
            <a:spAutoFit/>
          </a:bodyPr>
          <a:lstStyle/>
          <a:p>
            <a:pPr hangingPunct="0"/>
            <a:r>
              <a:rPr lang="en-US" altLang="zh-CN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app</a:t>
            </a:r>
            <a:r>
              <a:rPr lang="zh-CN" alt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操作指南</a:t>
            </a:r>
          </a:p>
        </p:txBody>
      </p:sp>
      <p:sp>
        <p:nvSpPr>
          <p:cNvPr id="25603" name="矩形 8200"/>
          <p:cNvSpPr/>
          <p:nvPr/>
        </p:nvSpPr>
        <p:spPr>
          <a:xfrm>
            <a:off x="527050" y="2089150"/>
            <a:ext cx="1855788" cy="965200"/>
          </a:xfrm>
          <a:prstGeom prst="rect">
            <a:avLst/>
          </a:prstGeom>
          <a:noFill/>
          <a:ln w="12700">
            <a:noFill/>
          </a:ln>
        </p:spPr>
        <p:txBody>
          <a:bodyPr lIns="0" tIns="0" rIns="0" bIns="0" anchor="ctr">
            <a:spAutoFit/>
          </a:bodyPr>
          <a:lstStyle/>
          <a:p>
            <a:pPr algn="ctr" hangingPunct="0"/>
            <a:r>
              <a:rPr lang="zh-CN" altLang="en-US" sz="29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   录</a:t>
            </a:r>
          </a:p>
          <a:p>
            <a:pPr algn="ctr" hangingPunct="0"/>
            <a:r>
              <a:rPr lang="en-US" altLang="zh-CN" sz="29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content</a:t>
            </a:r>
          </a:p>
        </p:txBody>
      </p:sp>
      <p:sp>
        <p:nvSpPr>
          <p:cNvPr id="25604" name="任意多边形 8198"/>
          <p:cNvSpPr/>
          <p:nvPr/>
        </p:nvSpPr>
        <p:spPr>
          <a:xfrm>
            <a:off x="3201988" y="1444625"/>
            <a:ext cx="3644900" cy="404813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</a:cxnLst>
            <a:rect l="txL" t="txT" r="txR" b="txB"/>
            <a:pathLst>
              <a:path w="21600" h="21600">
                <a:moveTo>
                  <a:pt x="745" y="7538"/>
                </a:moveTo>
                <a:lnTo>
                  <a:pt x="745" y="21600"/>
                </a:lnTo>
                <a:lnTo>
                  <a:pt x="0" y="21600"/>
                </a:lnTo>
                <a:lnTo>
                  <a:pt x="0" y="21581"/>
                </a:lnTo>
                <a:lnTo>
                  <a:pt x="745" y="7538"/>
                </a:lnTo>
                <a:close/>
                <a:moveTo>
                  <a:pt x="2731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2731" y="21600"/>
                </a:lnTo>
                <a:lnTo>
                  <a:pt x="2731" y="0"/>
                </a:lnTo>
                <a:close/>
              </a:path>
            </a:pathLst>
          </a:custGeom>
          <a:solidFill>
            <a:srgbClr val="7F7F7F"/>
          </a:solidFill>
          <a:ln w="12700">
            <a:noFill/>
          </a:ln>
        </p:spPr>
        <p:txBody>
          <a:bodyPr anchor="t"/>
          <a:lstStyle/>
          <a:p>
            <a:r>
              <a:rPr lang="en-US" altLang="zh-CN">
                <a:latin typeface="Calibri" panose="020F0502020204030204" pitchFamily="34" charset="0"/>
              </a:rPr>
              <a:t>              </a:t>
            </a:r>
            <a:r>
              <a:rPr lang="zh-CN" alt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登录指南</a:t>
            </a:r>
            <a:endParaRPr lang="en-US" altLang="zh-CN">
              <a:latin typeface="Calibri" panose="020F0502020204030204" pitchFamily="34" charset="0"/>
            </a:endParaRPr>
          </a:p>
        </p:txBody>
      </p:sp>
      <p:sp>
        <p:nvSpPr>
          <p:cNvPr id="25605" name="任意多边形 8196"/>
          <p:cNvSpPr/>
          <p:nvPr/>
        </p:nvSpPr>
        <p:spPr>
          <a:xfrm>
            <a:off x="3197225" y="3332163"/>
            <a:ext cx="3643313" cy="404812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0">
                <a:pos x="125661" y="141272"/>
              </a:cxn>
              <a:cxn ang="0">
                <a:pos x="125661" y="404812"/>
              </a:cxn>
              <a:cxn ang="0">
                <a:pos x="0" y="404812"/>
              </a:cxn>
              <a:cxn ang="0">
                <a:pos x="0" y="404456"/>
              </a:cxn>
              <a:cxn ang="0">
                <a:pos x="125661" y="141272"/>
              </a:cxn>
              <a:cxn ang="0">
                <a:pos x="460643" y="0"/>
              </a:cxn>
              <a:cxn ang="0">
                <a:pos x="3643313" y="0"/>
              </a:cxn>
              <a:cxn ang="0">
                <a:pos x="3643313" y="404812"/>
              </a:cxn>
              <a:cxn ang="0">
                <a:pos x="460643" y="404812"/>
              </a:cxn>
              <a:cxn ang="0">
                <a:pos x="460643" y="0"/>
              </a:cxn>
            </a:cxnLst>
            <a:rect l="txL" t="txT" r="txR" b="txB"/>
            <a:pathLst>
              <a:path w="21600" h="21600">
                <a:moveTo>
                  <a:pt x="745" y="7538"/>
                </a:moveTo>
                <a:lnTo>
                  <a:pt x="745" y="21600"/>
                </a:lnTo>
                <a:lnTo>
                  <a:pt x="0" y="21600"/>
                </a:lnTo>
                <a:lnTo>
                  <a:pt x="0" y="21581"/>
                </a:lnTo>
                <a:lnTo>
                  <a:pt x="745" y="7538"/>
                </a:lnTo>
                <a:close/>
                <a:moveTo>
                  <a:pt x="2731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2731" y="21600"/>
                </a:lnTo>
                <a:lnTo>
                  <a:pt x="2731" y="0"/>
                </a:lnTo>
                <a:close/>
              </a:path>
            </a:pathLst>
          </a:custGeom>
          <a:solidFill>
            <a:schemeClr val="accent1"/>
          </a:solidFill>
          <a:ln w="12700" cap="flat" cmpd="sng">
            <a:solidFill>
              <a:srgbClr val="FF536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>
            <a:noAutofit/>
          </a:bodyPr>
          <a:lstStyle/>
          <a:p>
            <a:pPr lvl="0" algn="l">
              <a:buClrTx/>
              <a:buSzTx/>
            </a:pPr>
            <a:r>
              <a:rPr lang="zh-CN" altLang="en-US">
                <a:sym typeface="+mn-ea"/>
              </a:rPr>
              <a:t>               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pc操作指南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矩形 29696"/>
          <p:cNvSpPr/>
          <p:nvPr/>
        </p:nvSpPr>
        <p:spPr>
          <a:xfrm>
            <a:off x="166688" y="0"/>
            <a:ext cx="4297362" cy="306705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t">
            <a:spAutoFit/>
          </a:bodyPr>
          <a:lstStyle/>
          <a:p>
            <a:pPr hangingPunct="0"/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二、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PC操作指南--过程管理--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报名审核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20775" y="660400"/>
            <a:ext cx="6813550" cy="30645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R="0" algn="ctr" defTabSz="914400">
              <a:lnSpc>
                <a:spcPct val="130000"/>
              </a:lnSpc>
              <a:buClrTx/>
              <a:buSzTx/>
              <a:defRPr/>
            </a:pPr>
            <a:r>
              <a:rPr kumimoji="0" lang="zh-CN" altLang="en-US" sz="2400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报名审核</a:t>
            </a:r>
          </a:p>
          <a:p>
            <a:pPr marR="0" algn="ctr" defTabSz="914400">
              <a:lnSpc>
                <a:spcPct val="130000"/>
              </a:lnSpc>
              <a:buClrTx/>
              <a:buSzTx/>
              <a:defRPr/>
            </a:pPr>
            <a:endParaRPr kumimoji="0" lang="zh-CN" altLang="en-US" sz="2400" kern="1200" cap="none" spc="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L="342900" marR="0" indent="-3429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lang="zh-CN" altLang="en-US" sz="1800" b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点击</a:t>
            </a:r>
            <a:r>
              <a:rPr lang="en-US" altLang="zh-CN" sz="1800" b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“</a:t>
            </a:r>
            <a:r>
              <a:rPr lang="zh-CN" altLang="en-US" sz="1800" b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实践教学</a:t>
            </a:r>
            <a:r>
              <a:rPr lang="en-US" altLang="zh-CN" sz="1800" b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”</a:t>
            </a:r>
            <a:r>
              <a:rPr lang="zh-CN" altLang="en-US" sz="1800" b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导航菜单，进入实践教学功能模块</a:t>
            </a:r>
            <a:endParaRPr kumimoji="0" lang="zh-CN" altLang="en-US" sz="1800" b="0" kern="1200" cap="none" spc="0" normalizeH="0" baseline="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L="342900" marR="0" indent="-3429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zh-CN" altLang="en-US" sz="1800" b="0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点击</a:t>
            </a:r>
            <a:r>
              <a:rPr kumimoji="0" lang="en-US" altLang="zh-CN" sz="1800" b="0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“</a:t>
            </a:r>
            <a:r>
              <a:rPr kumimoji="0" lang="zh-CN" altLang="en-US" sz="1800" b="0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报名审核</a:t>
            </a:r>
            <a:r>
              <a:rPr kumimoji="0" lang="en-US" altLang="zh-CN" sz="1800" b="0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”</a:t>
            </a:r>
            <a:r>
              <a:rPr kumimoji="0" lang="zh-CN" altLang="en-US" sz="1800" b="0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，查看学生提交的实习岗位</a:t>
            </a:r>
          </a:p>
          <a:p>
            <a:pPr marL="342900" marR="0" indent="-3429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zh-CN" altLang="en-US" sz="1800" b="0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点击待审核的学生姓名，查看岗位详情</a:t>
            </a:r>
          </a:p>
          <a:p>
            <a:pPr marL="342900" marR="0" indent="-3429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zh-CN" altLang="en-US" sz="1800" b="0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点击通过周，或者退回修改</a:t>
            </a:r>
          </a:p>
          <a:p>
            <a:pPr marR="0" defTabSz="914400">
              <a:lnSpc>
                <a:spcPct val="130000"/>
              </a:lnSpc>
              <a:buClrTx/>
              <a:buSzTx/>
              <a:defRPr/>
            </a:pPr>
            <a:r>
              <a:rPr kumimoji="0" lang="zh-CN" altLang="en-US" sz="1800" b="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注：集中实习不需要报名的，无需审核</a:t>
            </a:r>
          </a:p>
          <a:p>
            <a:pPr marR="0" algn="ctr" defTabSz="914400">
              <a:buClrTx/>
              <a:buSzTx/>
              <a:defRPr/>
            </a:pPr>
            <a:endParaRPr kumimoji="0" lang="zh-CN" altLang="en-US" sz="1800" b="0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矩形 29696"/>
          <p:cNvSpPr/>
          <p:nvPr/>
        </p:nvSpPr>
        <p:spPr>
          <a:xfrm>
            <a:off x="166688" y="0"/>
            <a:ext cx="4027487" cy="306705"/>
          </a:xfrm>
          <a:prstGeom prst="rect">
            <a:avLst/>
          </a:prstGeom>
          <a:noFill/>
          <a:ln w="12700">
            <a:noFill/>
          </a:ln>
        </p:spPr>
        <p:txBody>
          <a:bodyPr lIns="45720" rIns="45720" anchor="t">
            <a:spAutoFit/>
          </a:bodyPr>
          <a:lstStyle/>
          <a:p>
            <a:pPr hangingPunct="0"/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二、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PC操作指南--过程管理--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报名审核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0360" y="630555"/>
            <a:ext cx="7620635" cy="4375785"/>
          </a:xfrm>
          <a:prstGeom prst="rect">
            <a:avLst/>
          </a:prstGeom>
        </p:spPr>
      </p:pic>
      <p:cxnSp>
        <p:nvCxnSpPr>
          <p:cNvPr id="16" name="直接箭头连接符 15"/>
          <p:cNvCxnSpPr/>
          <p:nvPr/>
        </p:nvCxnSpPr>
        <p:spPr>
          <a:xfrm flipH="1" flipV="1">
            <a:off x="1421765" y="2616835"/>
            <a:ext cx="584835" cy="22542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1363345" y="1662421"/>
            <a:ext cx="2979420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1.</a:t>
            </a:r>
            <a:r>
              <a:rPr lang="zh-CN" altLang="en-US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点击</a:t>
            </a:r>
            <a:r>
              <a:rPr lang="en-US" altLang="zh-CN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“</a:t>
            </a:r>
            <a:r>
              <a:rPr lang="zh-CN" altLang="en-US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实践教学</a:t>
            </a:r>
            <a:r>
              <a:rPr lang="en-US" altLang="zh-CN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”</a:t>
            </a:r>
            <a:r>
              <a:rPr lang="zh-CN" altLang="en-US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导航菜单</a:t>
            </a:r>
          </a:p>
        </p:txBody>
      </p:sp>
      <p:cxnSp>
        <p:nvCxnSpPr>
          <p:cNvPr id="18" name="直接箭头连接符 17"/>
          <p:cNvCxnSpPr>
            <a:stCxn id="17" idx="1"/>
          </p:cNvCxnSpPr>
          <p:nvPr/>
        </p:nvCxnSpPr>
        <p:spPr>
          <a:xfrm flipH="1" flipV="1">
            <a:off x="908685" y="1495425"/>
            <a:ext cx="454660" cy="33528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 flipH="1" flipV="1">
            <a:off x="2725420" y="2557780"/>
            <a:ext cx="584835" cy="22542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1527810" y="3081011"/>
            <a:ext cx="2979420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2.</a:t>
            </a:r>
            <a:r>
              <a:rPr lang="zh-CN" altLang="en-US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点击</a:t>
            </a:r>
            <a:r>
              <a:rPr lang="en-US" altLang="zh-CN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“</a:t>
            </a:r>
            <a:r>
              <a:rPr lang="zh-CN" altLang="en-US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报名审核</a:t>
            </a:r>
            <a:r>
              <a:rPr lang="en-US" altLang="zh-CN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”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615690" y="2743835"/>
            <a:ext cx="3787140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3.</a:t>
            </a:r>
            <a:r>
              <a:rPr lang="zh-CN" altLang="en-US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点击</a:t>
            </a:r>
            <a:r>
              <a:rPr lang="en-US" altLang="zh-CN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“</a:t>
            </a:r>
            <a:r>
              <a:rPr lang="zh-CN" altLang="en-US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学生名字</a:t>
            </a:r>
            <a:r>
              <a:rPr lang="en-US" altLang="zh-CN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”</a:t>
            </a:r>
            <a:r>
              <a:rPr lang="zh-CN" altLang="en-US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查看岗位详情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002405" y="4338955"/>
            <a:ext cx="3787140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4.</a:t>
            </a:r>
            <a:r>
              <a:rPr lang="zh-CN" altLang="en-US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通过或拒绝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矩形 29696"/>
          <p:cNvSpPr/>
          <p:nvPr/>
        </p:nvSpPr>
        <p:spPr>
          <a:xfrm>
            <a:off x="166688" y="0"/>
            <a:ext cx="4297362" cy="306388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t">
            <a:spAutoFit/>
          </a:bodyPr>
          <a:lstStyle/>
          <a:p>
            <a:pPr hangingPunct="0"/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二、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PC操作指南--过程管理--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周日志批阅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20775" y="660400"/>
            <a:ext cx="6813550" cy="30638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R="0" algn="ctr" defTabSz="914400">
              <a:lnSpc>
                <a:spcPct val="130000"/>
              </a:lnSpc>
              <a:buClrTx/>
              <a:buSzTx/>
              <a:defRPr/>
            </a:pPr>
            <a:r>
              <a:rPr kumimoji="0" lang="zh-CN" altLang="en-US" sz="2400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周日志批阅</a:t>
            </a:r>
          </a:p>
          <a:p>
            <a:pPr marR="0" algn="ctr" defTabSz="914400">
              <a:lnSpc>
                <a:spcPct val="130000"/>
              </a:lnSpc>
              <a:buClrTx/>
              <a:buSzTx/>
              <a:defRPr/>
            </a:pPr>
            <a:endParaRPr kumimoji="0" lang="zh-CN" altLang="en-US" sz="2400" kern="1200" cap="none" spc="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L="342900" marR="0" indent="-3429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lang="zh-CN" altLang="en-US" sz="1800" b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点击</a:t>
            </a:r>
            <a:r>
              <a:rPr lang="en-US" altLang="zh-CN" sz="1800" b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“</a:t>
            </a:r>
            <a:r>
              <a:rPr lang="zh-CN" altLang="en-US" sz="1800" b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实践教学</a:t>
            </a:r>
            <a:r>
              <a:rPr lang="en-US" altLang="zh-CN" sz="1800" b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”</a:t>
            </a:r>
            <a:r>
              <a:rPr lang="zh-CN" altLang="en-US" sz="1800" b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导航菜单，进入实践教学功能模块</a:t>
            </a:r>
            <a:endParaRPr kumimoji="0" lang="zh-CN" altLang="en-US" sz="1800" b="0" kern="1200" cap="none" spc="0" normalizeH="0" baseline="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L="342900" marR="0" indent="-3429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zh-CN" altLang="en-US" sz="1800" b="0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点击</a:t>
            </a:r>
            <a:r>
              <a:rPr kumimoji="0" lang="en-US" altLang="zh-CN" sz="1800" b="0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“</a:t>
            </a:r>
            <a:r>
              <a:rPr kumimoji="0" lang="zh-CN" altLang="en-US" sz="1800" b="0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周日志批阅</a:t>
            </a:r>
            <a:r>
              <a:rPr kumimoji="0" lang="en-US" altLang="zh-CN" sz="1800" b="0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”</a:t>
            </a:r>
            <a:r>
              <a:rPr kumimoji="0" lang="zh-CN" altLang="en-US" sz="1800" b="0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，查看学生提交的周日志</a:t>
            </a:r>
          </a:p>
          <a:p>
            <a:pPr marL="342900" marR="0" indent="-3429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zh-CN" altLang="en-US" sz="1800" b="0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点击待批阅的学生姓名，查看周日志详情</a:t>
            </a:r>
          </a:p>
          <a:p>
            <a:pPr marL="342900" marR="0" indent="-3429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zh-CN" altLang="en-US" sz="1800" b="0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批阅周日志，评分、填写评语，或者退回修改</a:t>
            </a:r>
          </a:p>
          <a:p>
            <a:pPr marL="342900" marR="0" indent="-3429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zh-CN" altLang="en-US" sz="1800" b="0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可收藏或导出周日志</a:t>
            </a:r>
          </a:p>
          <a:p>
            <a:pPr marR="0" algn="ctr" defTabSz="914400">
              <a:buClrTx/>
              <a:buSzTx/>
              <a:defRPr/>
            </a:pPr>
            <a:endParaRPr kumimoji="0" lang="zh-CN" altLang="en-US" sz="1400" b="0" kern="1200" cap="none" spc="0" normalizeH="0" baseline="0" noProof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880" y="345440"/>
            <a:ext cx="9032240" cy="4453255"/>
          </a:xfrm>
          <a:prstGeom prst="rect">
            <a:avLst/>
          </a:prstGeom>
        </p:spPr>
      </p:pic>
      <p:sp>
        <p:nvSpPr>
          <p:cNvPr id="28674" name="矩形 29696"/>
          <p:cNvSpPr/>
          <p:nvPr/>
        </p:nvSpPr>
        <p:spPr>
          <a:xfrm>
            <a:off x="166688" y="0"/>
            <a:ext cx="4027487" cy="306388"/>
          </a:xfrm>
          <a:prstGeom prst="rect">
            <a:avLst/>
          </a:prstGeom>
          <a:noFill/>
          <a:ln w="12700">
            <a:noFill/>
          </a:ln>
        </p:spPr>
        <p:txBody>
          <a:bodyPr lIns="45720" rIns="45720" anchor="t">
            <a:spAutoFit/>
          </a:bodyPr>
          <a:lstStyle/>
          <a:p>
            <a:pPr hangingPunct="0"/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二、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PC操作指南--过程管理--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周日志批阅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26795" y="1541774"/>
            <a:ext cx="2979420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1.</a:t>
            </a:r>
            <a:r>
              <a:rPr lang="zh-CN" altLang="en-US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点击</a:t>
            </a:r>
            <a:r>
              <a:rPr lang="en-US" altLang="zh-CN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“</a:t>
            </a:r>
            <a:r>
              <a:rPr lang="zh-CN" altLang="en-US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实践教学</a:t>
            </a:r>
            <a:r>
              <a:rPr lang="en-US" altLang="zh-CN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”</a:t>
            </a:r>
            <a:r>
              <a:rPr lang="zh-CN" altLang="en-US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导航菜单</a:t>
            </a:r>
          </a:p>
        </p:txBody>
      </p:sp>
      <p:cxnSp>
        <p:nvCxnSpPr>
          <p:cNvPr id="8" name="直接箭头连接符 7"/>
          <p:cNvCxnSpPr/>
          <p:nvPr/>
        </p:nvCxnSpPr>
        <p:spPr>
          <a:xfrm flipH="1" flipV="1">
            <a:off x="357503" y="1098545"/>
            <a:ext cx="584835" cy="22479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302385" y="2327904"/>
            <a:ext cx="3348355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2.</a:t>
            </a:r>
            <a:r>
              <a:rPr lang="zh-CN" altLang="en-US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点击</a:t>
            </a:r>
            <a:r>
              <a:rPr lang="en-US" altLang="zh-CN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“</a:t>
            </a:r>
            <a:r>
              <a:rPr lang="zh-CN" altLang="en-US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周日志批阅</a:t>
            </a:r>
            <a:r>
              <a:rPr lang="en-US" altLang="zh-CN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”</a:t>
            </a:r>
            <a:r>
              <a:rPr lang="zh-CN" altLang="en-US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功能菜单</a:t>
            </a:r>
          </a:p>
        </p:txBody>
      </p:sp>
      <p:cxnSp>
        <p:nvCxnSpPr>
          <p:cNvPr id="6" name="直接箭头连接符 5"/>
          <p:cNvCxnSpPr/>
          <p:nvPr/>
        </p:nvCxnSpPr>
        <p:spPr>
          <a:xfrm flipH="1" flipV="1">
            <a:off x="1026795" y="2327910"/>
            <a:ext cx="350520" cy="28892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2941320" y="3117850"/>
            <a:ext cx="3348355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3.</a:t>
            </a:r>
            <a:r>
              <a:rPr lang="zh-CN" altLang="en-US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点击学生姓名，查看日志详情</a:t>
            </a:r>
            <a:endParaRPr lang="en-US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 flipH="1" flipV="1">
            <a:off x="2473325" y="3113405"/>
            <a:ext cx="388620" cy="17843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3890644" y="4013831"/>
            <a:ext cx="2180590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4.</a:t>
            </a:r>
            <a:r>
              <a:rPr lang="zh-CN" altLang="en-US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通过或退回修改</a:t>
            </a:r>
          </a:p>
        </p:txBody>
      </p:sp>
      <p:cxnSp>
        <p:nvCxnSpPr>
          <p:cNvPr id="12" name="直接箭头连接符 11"/>
          <p:cNvCxnSpPr/>
          <p:nvPr/>
        </p:nvCxnSpPr>
        <p:spPr>
          <a:xfrm flipH="1">
            <a:off x="3437255" y="4253862"/>
            <a:ext cx="453390" cy="21780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6949438" y="3117850"/>
            <a:ext cx="1165860" cy="82994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5.</a:t>
            </a:r>
            <a:r>
              <a:rPr lang="zh-CN" altLang="en-US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优秀周日志可收藏</a:t>
            </a:r>
          </a:p>
        </p:txBody>
      </p:sp>
      <p:cxnSp>
        <p:nvCxnSpPr>
          <p:cNvPr id="14" name="直接箭头连接符 13"/>
          <p:cNvCxnSpPr/>
          <p:nvPr/>
        </p:nvCxnSpPr>
        <p:spPr>
          <a:xfrm flipV="1">
            <a:off x="7531728" y="2831465"/>
            <a:ext cx="635" cy="21717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箭头连接符 3"/>
          <p:cNvCxnSpPr/>
          <p:nvPr/>
        </p:nvCxnSpPr>
        <p:spPr>
          <a:xfrm flipV="1">
            <a:off x="7785735" y="1442085"/>
            <a:ext cx="353695" cy="25400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6358255" y="1783080"/>
            <a:ext cx="208026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6.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帮助中心-操作提示</a:t>
            </a: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8440" y="434975"/>
            <a:ext cx="8964930" cy="4389755"/>
          </a:xfrm>
          <a:prstGeom prst="rect">
            <a:avLst/>
          </a:prstGeom>
        </p:spPr>
      </p:pic>
      <p:sp>
        <p:nvSpPr>
          <p:cNvPr id="29698" name="文本框 7"/>
          <p:cNvSpPr txBox="1"/>
          <p:nvPr/>
        </p:nvSpPr>
        <p:spPr>
          <a:xfrm>
            <a:off x="382588" y="26988"/>
            <a:ext cx="4211637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hangingPunct="0"/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二、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PC操作指南--过程管理--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周日志批阅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59831" y="3194680"/>
            <a:ext cx="3536315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批阅，打分，输入评语，可快捷回复</a:t>
            </a:r>
          </a:p>
        </p:txBody>
      </p:sp>
      <p:cxnSp>
        <p:nvCxnSpPr>
          <p:cNvPr id="8" name="直接箭头连接符 7"/>
          <p:cNvCxnSpPr/>
          <p:nvPr/>
        </p:nvCxnSpPr>
        <p:spPr>
          <a:xfrm flipH="1">
            <a:off x="4114164" y="3645535"/>
            <a:ext cx="394335" cy="34861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6358255" y="1783080"/>
            <a:ext cx="18973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帮助中心-操作提示</a:t>
            </a:r>
            <a:endParaRPr lang="zh-CN" altLang="en-US">
              <a:ea typeface="宋体" panose="02010600030101010101" pitchFamily="2" charset="-122"/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 flipV="1">
            <a:off x="7811770" y="1545590"/>
            <a:ext cx="403860" cy="21653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框 7"/>
          <p:cNvSpPr txBox="1"/>
          <p:nvPr/>
        </p:nvSpPr>
        <p:spPr>
          <a:xfrm>
            <a:off x="196850" y="-4762"/>
            <a:ext cx="4138613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hangingPunct="0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PC操作指南--过程管理--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实习报告批阅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0775" y="660400"/>
            <a:ext cx="6813550" cy="30638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R="0" algn="ctr" defTabSz="914400">
              <a:lnSpc>
                <a:spcPct val="130000"/>
              </a:lnSpc>
              <a:buClrTx/>
              <a:buSzTx/>
              <a:defRPr/>
            </a:pPr>
            <a:r>
              <a:rPr kumimoji="0" lang="zh-CN" altLang="en-US" sz="2400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实习报告批阅</a:t>
            </a:r>
          </a:p>
          <a:p>
            <a:pPr marR="0" algn="ctr" defTabSz="914400">
              <a:lnSpc>
                <a:spcPct val="130000"/>
              </a:lnSpc>
              <a:buClrTx/>
              <a:buSzTx/>
              <a:defRPr/>
            </a:pPr>
            <a:endParaRPr kumimoji="0" lang="zh-CN" altLang="en-US" sz="2400" kern="1200" cap="none" spc="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L="342900" marR="0" indent="-3429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lang="zh-CN" altLang="en-US" sz="1800" b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点击</a:t>
            </a:r>
            <a:r>
              <a:rPr lang="en-US" altLang="zh-CN" sz="1800" b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“</a:t>
            </a:r>
            <a:r>
              <a:rPr lang="zh-CN" altLang="en-US" sz="1800" b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实践教学</a:t>
            </a:r>
            <a:r>
              <a:rPr lang="en-US" altLang="zh-CN" sz="1800" b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”</a:t>
            </a:r>
            <a:r>
              <a:rPr lang="zh-CN" altLang="en-US" sz="1800" b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导航菜单，进入实践教学功能模块</a:t>
            </a:r>
            <a:endParaRPr kumimoji="0" lang="zh-CN" altLang="en-US" sz="1800" b="0" kern="1200" cap="none" spc="0" normalizeH="0" baseline="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L="342900" marR="0" indent="-3429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zh-CN" altLang="en-US" sz="1800" b="0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点击</a:t>
            </a:r>
            <a:r>
              <a:rPr kumimoji="0" lang="en-US" altLang="zh-CN" sz="1800" b="0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“</a:t>
            </a:r>
            <a:r>
              <a:rPr kumimoji="0" lang="zh-CN" altLang="en-US" sz="1800" b="0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报告批阅</a:t>
            </a:r>
            <a:r>
              <a:rPr kumimoji="0" lang="en-US" altLang="zh-CN" sz="1800" b="0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”</a:t>
            </a:r>
            <a:r>
              <a:rPr kumimoji="0" lang="zh-CN" altLang="en-US" sz="1800" b="0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，查看学生提交的实习报告</a:t>
            </a:r>
          </a:p>
          <a:p>
            <a:pPr marL="342900" marR="0" indent="-3429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zh-CN" altLang="en-US" sz="1800" b="0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点击待批阅的学生姓名，查看实习报告详情</a:t>
            </a:r>
          </a:p>
          <a:p>
            <a:pPr marL="342900" marR="0" indent="-3429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zh-CN" altLang="en-US" sz="1800" b="0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批阅实习报告，评分、填写评语，或者退回修改</a:t>
            </a:r>
          </a:p>
          <a:p>
            <a:pPr marL="342900" marR="0" indent="-3429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zh-CN" altLang="en-US" sz="1800" b="0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可导出实习报告</a:t>
            </a:r>
          </a:p>
          <a:p>
            <a:pPr marR="0" algn="ctr" defTabSz="914400">
              <a:buClrTx/>
              <a:buSzTx/>
              <a:defRPr/>
            </a:pPr>
            <a:endParaRPr kumimoji="0" lang="zh-CN" altLang="en-US" sz="1400" b="0" kern="1200" cap="none" spc="0" normalizeH="0" baseline="0" noProof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55" y="483235"/>
            <a:ext cx="8832215" cy="4337685"/>
          </a:xfrm>
          <a:prstGeom prst="rect">
            <a:avLst/>
          </a:prstGeom>
        </p:spPr>
      </p:pic>
      <p:sp>
        <p:nvSpPr>
          <p:cNvPr id="31746" name="文本框 7"/>
          <p:cNvSpPr txBox="1"/>
          <p:nvPr/>
        </p:nvSpPr>
        <p:spPr>
          <a:xfrm>
            <a:off x="196850" y="-4762"/>
            <a:ext cx="4268788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hangingPunct="0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PC操作指南--过程管理--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实习报告批阅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56640" y="1318886"/>
            <a:ext cx="2979420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1.</a:t>
            </a:r>
            <a:r>
              <a:rPr lang="zh-CN" altLang="en-US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点击</a:t>
            </a:r>
            <a:r>
              <a:rPr lang="en-US" altLang="zh-CN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“</a:t>
            </a:r>
            <a:r>
              <a:rPr lang="zh-CN" altLang="en-US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实践教学</a:t>
            </a:r>
            <a:r>
              <a:rPr lang="en-US" altLang="zh-CN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”</a:t>
            </a:r>
            <a:r>
              <a:rPr lang="zh-CN" altLang="en-US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导航菜单</a:t>
            </a:r>
          </a:p>
        </p:txBody>
      </p:sp>
      <p:cxnSp>
        <p:nvCxnSpPr>
          <p:cNvPr id="8" name="直接箭头连接符 7"/>
          <p:cNvCxnSpPr/>
          <p:nvPr/>
        </p:nvCxnSpPr>
        <p:spPr>
          <a:xfrm flipH="1" flipV="1">
            <a:off x="471803" y="1198240"/>
            <a:ext cx="584835" cy="22479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71805" y="3490595"/>
            <a:ext cx="3348355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2.</a:t>
            </a:r>
            <a:r>
              <a:rPr lang="zh-CN" altLang="en-US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点击</a:t>
            </a:r>
            <a:r>
              <a:rPr lang="en-US" altLang="zh-CN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“</a:t>
            </a:r>
            <a:r>
              <a:rPr lang="zh-CN" altLang="en-US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报告批阅</a:t>
            </a:r>
            <a:r>
              <a:rPr lang="en-US" altLang="zh-CN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”</a:t>
            </a:r>
            <a:r>
              <a:rPr lang="zh-CN" altLang="en-US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功能菜单</a:t>
            </a:r>
          </a:p>
        </p:txBody>
      </p:sp>
      <p:cxnSp>
        <p:nvCxnSpPr>
          <p:cNvPr id="6" name="直接箭头连接符 5"/>
          <p:cNvCxnSpPr/>
          <p:nvPr/>
        </p:nvCxnSpPr>
        <p:spPr>
          <a:xfrm flipH="1" flipV="1">
            <a:off x="882015" y="2993390"/>
            <a:ext cx="494665" cy="36385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2898140" y="2402839"/>
            <a:ext cx="3348355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3.</a:t>
            </a:r>
            <a:r>
              <a:rPr lang="zh-CN" altLang="en-US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点击学生姓名，查看报告详情</a:t>
            </a:r>
            <a:endParaRPr lang="en-US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 flipH="1">
            <a:off x="2371090" y="2571750"/>
            <a:ext cx="581025" cy="28702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4230370" y="4034789"/>
            <a:ext cx="2180590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4.</a:t>
            </a:r>
            <a:r>
              <a:rPr lang="zh-CN" altLang="en-US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通过或退回修改</a:t>
            </a:r>
          </a:p>
        </p:txBody>
      </p:sp>
      <p:cxnSp>
        <p:nvCxnSpPr>
          <p:cNvPr id="12" name="直接箭头连接符 11"/>
          <p:cNvCxnSpPr/>
          <p:nvPr/>
        </p:nvCxnSpPr>
        <p:spPr>
          <a:xfrm flipH="1">
            <a:off x="3650613" y="4371972"/>
            <a:ext cx="426720" cy="14859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6246486" y="3218815"/>
            <a:ext cx="1597025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5.</a:t>
            </a:r>
            <a:r>
              <a:rPr lang="zh-CN" altLang="en-US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导出实习手册</a:t>
            </a:r>
          </a:p>
        </p:txBody>
      </p:sp>
      <p:cxnSp>
        <p:nvCxnSpPr>
          <p:cNvPr id="14" name="直接箭头连接符 13"/>
          <p:cNvCxnSpPr/>
          <p:nvPr/>
        </p:nvCxnSpPr>
        <p:spPr>
          <a:xfrm flipV="1">
            <a:off x="7105015" y="2858770"/>
            <a:ext cx="635" cy="21717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62475" y="2562225"/>
            <a:ext cx="19050" cy="1905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358255" y="1783080"/>
            <a:ext cx="208026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6.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帮助中心-操作提示</a:t>
            </a:r>
            <a:endParaRPr lang="zh-CN" altLang="en-US">
              <a:ea typeface="宋体" panose="02010600030101010101" pitchFamily="2" charset="-122"/>
            </a:endParaRPr>
          </a:p>
        </p:txBody>
      </p:sp>
      <p:cxnSp>
        <p:nvCxnSpPr>
          <p:cNvPr id="16" name="直接箭头连接符 15"/>
          <p:cNvCxnSpPr/>
          <p:nvPr/>
        </p:nvCxnSpPr>
        <p:spPr>
          <a:xfrm flipV="1">
            <a:off x="7227570" y="1581785"/>
            <a:ext cx="675005" cy="13525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8196"/>
          <p:cNvSpPr/>
          <p:nvPr/>
        </p:nvSpPr>
        <p:spPr>
          <a:xfrm>
            <a:off x="3157220" y="2448878"/>
            <a:ext cx="3643313" cy="404812"/>
          </a:xfrm>
          <a:custGeom>
            <a:avLst/>
            <a:gdLst/>
            <a:ahLst/>
            <a:cxnLst>
              <a:cxn ang="0">
                <a:pos x="125661" y="141272"/>
              </a:cxn>
              <a:cxn ang="0">
                <a:pos x="125661" y="404812"/>
              </a:cxn>
              <a:cxn ang="0">
                <a:pos x="0" y="404812"/>
              </a:cxn>
              <a:cxn ang="0">
                <a:pos x="0" y="404456"/>
              </a:cxn>
              <a:cxn ang="0">
                <a:pos x="125661" y="141272"/>
              </a:cxn>
              <a:cxn ang="0">
                <a:pos x="460643" y="0"/>
              </a:cxn>
              <a:cxn ang="0">
                <a:pos x="3643313" y="0"/>
              </a:cxn>
              <a:cxn ang="0">
                <a:pos x="3643313" y="404812"/>
              </a:cxn>
              <a:cxn ang="0">
                <a:pos x="460643" y="404812"/>
              </a:cxn>
              <a:cxn ang="0">
                <a:pos x="460643" y="0"/>
              </a:cxn>
            </a:cxnLst>
            <a:rect l="0" t="0" r="0" b="0"/>
            <a:pathLst>
              <a:path w="21600" h="21600">
                <a:moveTo>
                  <a:pt x="745" y="7538"/>
                </a:moveTo>
                <a:lnTo>
                  <a:pt x="745" y="21600"/>
                </a:lnTo>
                <a:lnTo>
                  <a:pt x="0" y="21600"/>
                </a:lnTo>
                <a:lnTo>
                  <a:pt x="0" y="21581"/>
                </a:lnTo>
                <a:lnTo>
                  <a:pt x="745" y="7538"/>
                </a:lnTo>
                <a:close/>
                <a:moveTo>
                  <a:pt x="2731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2731" y="21600"/>
                </a:lnTo>
                <a:lnTo>
                  <a:pt x="2731" y="0"/>
                </a:lnTo>
                <a:close/>
              </a:path>
            </a:pathLst>
          </a:custGeom>
          <a:solidFill>
            <a:srgbClr val="7F7F7F"/>
          </a:solidFill>
          <a:ln w="1270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2" name="矩形 8197"/>
          <p:cNvSpPr/>
          <p:nvPr/>
        </p:nvSpPr>
        <p:spPr>
          <a:xfrm>
            <a:off x="3995738" y="2512696"/>
            <a:ext cx="1965325" cy="276860"/>
          </a:xfrm>
          <a:prstGeom prst="rect">
            <a:avLst/>
          </a:prstGeom>
          <a:noFill/>
          <a:ln w="12700">
            <a:noFill/>
          </a:ln>
        </p:spPr>
        <p:txBody>
          <a:bodyPr wrap="square" lIns="0" tIns="0" rIns="0" bIns="0" anchor="ctr">
            <a:spAutoFit/>
          </a:bodyPr>
          <a:lstStyle/>
          <a:p>
            <a:pPr hangingPunct="0"/>
            <a:r>
              <a:rPr lang="en-US" altLang="zh-CN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APP</a:t>
            </a:r>
            <a:r>
              <a:rPr lang="zh-CN" alt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操作指南</a:t>
            </a:r>
          </a:p>
        </p:txBody>
      </p:sp>
      <p:sp>
        <p:nvSpPr>
          <p:cNvPr id="20483" name="矩形 8200"/>
          <p:cNvSpPr/>
          <p:nvPr/>
        </p:nvSpPr>
        <p:spPr>
          <a:xfrm>
            <a:off x="527050" y="2089150"/>
            <a:ext cx="1855788" cy="965200"/>
          </a:xfrm>
          <a:prstGeom prst="rect">
            <a:avLst/>
          </a:prstGeom>
          <a:noFill/>
          <a:ln w="12700">
            <a:noFill/>
          </a:ln>
        </p:spPr>
        <p:txBody>
          <a:bodyPr lIns="0" tIns="0" rIns="0" bIns="0" anchor="ctr">
            <a:spAutoFit/>
          </a:bodyPr>
          <a:lstStyle/>
          <a:p>
            <a:pPr algn="ctr" hangingPunct="0"/>
            <a:r>
              <a:rPr lang="zh-CN" altLang="en-US" sz="29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   录</a:t>
            </a:r>
          </a:p>
          <a:p>
            <a:pPr algn="ctr" hangingPunct="0"/>
            <a:r>
              <a:rPr lang="en-US" altLang="zh-CN" sz="29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content</a:t>
            </a:r>
          </a:p>
        </p:txBody>
      </p:sp>
      <p:sp>
        <p:nvSpPr>
          <p:cNvPr id="20484" name="任意多边形 8198"/>
          <p:cNvSpPr/>
          <p:nvPr/>
        </p:nvSpPr>
        <p:spPr>
          <a:xfrm>
            <a:off x="3201988" y="1444625"/>
            <a:ext cx="3644900" cy="404813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</a:cxnLst>
            <a:rect l="txL" t="txT" r="txR" b="txB"/>
            <a:pathLst>
              <a:path w="21600" h="21600">
                <a:moveTo>
                  <a:pt x="745" y="7538"/>
                </a:moveTo>
                <a:lnTo>
                  <a:pt x="745" y="21600"/>
                </a:lnTo>
                <a:lnTo>
                  <a:pt x="0" y="21600"/>
                </a:lnTo>
                <a:lnTo>
                  <a:pt x="0" y="21581"/>
                </a:lnTo>
                <a:lnTo>
                  <a:pt x="745" y="7538"/>
                </a:lnTo>
                <a:close/>
                <a:moveTo>
                  <a:pt x="2731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2731" y="21600"/>
                </a:lnTo>
                <a:lnTo>
                  <a:pt x="2731" y="0"/>
                </a:lnTo>
                <a:close/>
              </a:path>
            </a:pathLst>
          </a:custGeom>
          <a:solidFill>
            <a:schemeClr val="accent1"/>
          </a:solidFill>
          <a:ln w="12700" cap="flat" cmpd="sng">
            <a:solidFill>
              <a:srgbClr val="FF536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hangingPunct="0"/>
            <a:r>
              <a:rPr lang="en-US" altLang="zh-CN" dirty="0">
                <a:latin typeface="Calibri" panose="020F0502020204030204" pitchFamily="34" charset="0"/>
                <a:ea typeface="宋体" panose="02010600030101010101" pitchFamily="2" charset="-122"/>
              </a:rPr>
              <a:t>               </a:t>
            </a:r>
            <a:r>
              <a:rPr lang="zh-CN" altLang="zh-CN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登录指南</a:t>
            </a: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0485" name="任意多边形 8196"/>
          <p:cNvSpPr/>
          <p:nvPr/>
        </p:nvSpPr>
        <p:spPr>
          <a:xfrm>
            <a:off x="3197225" y="3332163"/>
            <a:ext cx="3643313" cy="404812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0">
                <a:pos x="125661" y="141272"/>
              </a:cxn>
              <a:cxn ang="0">
                <a:pos x="125661" y="404812"/>
              </a:cxn>
              <a:cxn ang="0">
                <a:pos x="0" y="404812"/>
              </a:cxn>
              <a:cxn ang="0">
                <a:pos x="0" y="404456"/>
              </a:cxn>
              <a:cxn ang="0">
                <a:pos x="125661" y="141272"/>
              </a:cxn>
              <a:cxn ang="0">
                <a:pos x="460643" y="0"/>
              </a:cxn>
              <a:cxn ang="0">
                <a:pos x="3643313" y="0"/>
              </a:cxn>
              <a:cxn ang="0">
                <a:pos x="3643313" y="404812"/>
              </a:cxn>
              <a:cxn ang="0">
                <a:pos x="460643" y="404812"/>
              </a:cxn>
              <a:cxn ang="0">
                <a:pos x="460643" y="0"/>
              </a:cxn>
            </a:cxnLst>
            <a:rect l="txL" t="txT" r="txR" b="txB"/>
            <a:pathLst>
              <a:path w="21600" h="21600">
                <a:moveTo>
                  <a:pt x="745" y="7538"/>
                </a:moveTo>
                <a:lnTo>
                  <a:pt x="745" y="21600"/>
                </a:lnTo>
                <a:lnTo>
                  <a:pt x="0" y="21600"/>
                </a:lnTo>
                <a:lnTo>
                  <a:pt x="0" y="21581"/>
                </a:lnTo>
                <a:lnTo>
                  <a:pt x="745" y="7538"/>
                </a:lnTo>
                <a:close/>
                <a:moveTo>
                  <a:pt x="2731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2731" y="21600"/>
                </a:lnTo>
                <a:lnTo>
                  <a:pt x="2731" y="0"/>
                </a:lnTo>
                <a:close/>
              </a:path>
            </a:pathLst>
          </a:custGeom>
          <a:solidFill>
            <a:srgbClr val="7F7F7F"/>
          </a:solidFill>
          <a:ln w="12700">
            <a:noFill/>
          </a:ln>
        </p:spPr>
        <p:txBody>
          <a:bodyPr anchor="t"/>
          <a:lstStyle/>
          <a:p>
            <a:r>
              <a:rPr lang="en-US" altLang="zh-CN">
                <a:latin typeface="Calibri" panose="020F0502020204030204" pitchFamily="34" charset="0"/>
              </a:rPr>
              <a:t>              </a:t>
            </a:r>
            <a:r>
              <a:rPr lang="en-US" altLang="zh-CN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pc</a:t>
            </a:r>
            <a:r>
              <a:rPr lang="zh-CN" alt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操作指南</a:t>
            </a: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805" y="499745"/>
            <a:ext cx="8840470" cy="4345305"/>
          </a:xfrm>
          <a:prstGeom prst="rect">
            <a:avLst/>
          </a:prstGeom>
        </p:spPr>
      </p:pic>
      <p:sp>
        <p:nvSpPr>
          <p:cNvPr id="32769" name="文本框 7"/>
          <p:cNvSpPr txBox="1"/>
          <p:nvPr/>
        </p:nvSpPr>
        <p:spPr>
          <a:xfrm>
            <a:off x="293688" y="26988"/>
            <a:ext cx="4313237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hangingPunct="0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PC操作指南--过程管理--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实习报告批阅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34204" y="3314700"/>
            <a:ext cx="2460625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批阅，打分，输入评语</a:t>
            </a:r>
          </a:p>
        </p:txBody>
      </p:sp>
      <p:cxnSp>
        <p:nvCxnSpPr>
          <p:cNvPr id="8" name="直接箭头连接符 7"/>
          <p:cNvCxnSpPr/>
          <p:nvPr/>
        </p:nvCxnSpPr>
        <p:spPr>
          <a:xfrm flipH="1">
            <a:off x="3831590" y="3651885"/>
            <a:ext cx="469900" cy="38862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774" name="图片 1" descr="返回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867775" y="4602163"/>
            <a:ext cx="244475" cy="242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文本框 14"/>
          <p:cNvSpPr txBox="1"/>
          <p:nvPr/>
        </p:nvSpPr>
        <p:spPr>
          <a:xfrm>
            <a:off x="6358255" y="1783080"/>
            <a:ext cx="18973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帮助中心-操作提示</a:t>
            </a:r>
            <a:endParaRPr lang="zh-CN" altLang="en-US">
              <a:ea typeface="宋体" panose="02010600030101010101" pitchFamily="2" charset="-122"/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 flipV="1">
            <a:off x="7491730" y="1579245"/>
            <a:ext cx="367665" cy="20383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矩形 30720"/>
          <p:cNvSpPr/>
          <p:nvPr/>
        </p:nvSpPr>
        <p:spPr>
          <a:xfrm>
            <a:off x="163513" y="44450"/>
            <a:ext cx="1557337" cy="306388"/>
          </a:xfrm>
          <a:prstGeom prst="rect">
            <a:avLst/>
          </a:prstGeom>
          <a:noFill/>
          <a:ln w="12700">
            <a:noFill/>
          </a:ln>
        </p:spPr>
        <p:txBody>
          <a:bodyPr lIns="45720" rIns="45720" anchor="t">
            <a:spAutoFit/>
          </a:bodyPr>
          <a:lstStyle/>
          <a:p>
            <a:pPr hangingPunct="0"/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五、我的实习生</a:t>
            </a:r>
          </a:p>
        </p:txBody>
      </p:sp>
      <p:sp>
        <p:nvSpPr>
          <p:cNvPr id="34818" name="矩形 30724"/>
          <p:cNvSpPr/>
          <p:nvPr/>
        </p:nvSpPr>
        <p:spPr>
          <a:xfrm>
            <a:off x="6889750" y="3273425"/>
            <a:ext cx="304800" cy="307975"/>
          </a:xfrm>
          <a:prstGeom prst="rect">
            <a:avLst/>
          </a:prstGeom>
          <a:solidFill>
            <a:srgbClr val="EDEDED"/>
          </a:solidFill>
          <a:ln w="12700">
            <a:noFill/>
          </a:ln>
        </p:spPr>
        <p:txBody>
          <a:bodyPr lIns="45720" rIns="45720" anchor="ctr"/>
          <a:lstStyle/>
          <a:p>
            <a:pPr hangingPunct="0"/>
            <a:endParaRPr lang="en-US" altLang="en-US" dirty="0">
              <a:latin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0775" y="660400"/>
            <a:ext cx="6813550" cy="21304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R="0" algn="ctr" defTabSz="914400">
              <a:lnSpc>
                <a:spcPct val="130000"/>
              </a:lnSpc>
              <a:buClrTx/>
              <a:buSzTx/>
              <a:defRPr/>
            </a:pPr>
            <a:r>
              <a:rPr kumimoji="0" lang="zh-CN" altLang="en-US" sz="2400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我的实习生</a:t>
            </a:r>
          </a:p>
          <a:p>
            <a:pPr marR="0" algn="ctr" defTabSz="914400">
              <a:lnSpc>
                <a:spcPct val="130000"/>
              </a:lnSpc>
              <a:buClrTx/>
              <a:buSzTx/>
              <a:defRPr/>
            </a:pPr>
            <a:endParaRPr kumimoji="0" lang="zh-CN" altLang="en-US" sz="2400" kern="1200" cap="none" spc="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L="342900" marR="0" indent="-3429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lang="zh-CN" altLang="en-US" sz="1800" b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点击</a:t>
            </a:r>
            <a:r>
              <a:rPr lang="en-US" altLang="zh-CN" sz="1800" b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“</a:t>
            </a:r>
            <a:r>
              <a:rPr lang="zh-CN" altLang="en-US" sz="1800" b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实践教学</a:t>
            </a:r>
            <a:r>
              <a:rPr lang="en-US" altLang="zh-CN" sz="1800" b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”</a:t>
            </a:r>
            <a:r>
              <a:rPr lang="zh-CN" altLang="en-US" sz="1800" b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导航菜单，进入实践教学模块</a:t>
            </a:r>
            <a:endParaRPr kumimoji="0" lang="zh-CN" altLang="en-US" sz="1800" b="0" kern="1200" cap="none" spc="0" normalizeH="0" baseline="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L="342900" marR="0" indent="-3429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en-US" altLang="zh-CN" sz="1800" b="0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点击“我的实习生”功能菜单，进入</a:t>
            </a:r>
            <a:r>
              <a:rPr kumimoji="0" lang="zh-CN" altLang="en-US" sz="1800" b="0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已参与实习</a:t>
            </a:r>
            <a:r>
              <a:rPr kumimoji="0" lang="en-US" altLang="zh-CN" sz="1800" b="0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学生列表</a:t>
            </a:r>
          </a:p>
          <a:p>
            <a:pPr marL="342900" marR="0" indent="-3429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en-US" altLang="zh-CN" sz="1800" b="0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查看实习过程统计或学生参与情况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1600" y="421640"/>
            <a:ext cx="8865870" cy="4340860"/>
          </a:xfrm>
          <a:prstGeom prst="rect">
            <a:avLst/>
          </a:prstGeom>
        </p:spPr>
      </p:pic>
      <p:sp>
        <p:nvSpPr>
          <p:cNvPr id="35843" name="矩形 59407"/>
          <p:cNvSpPr/>
          <p:nvPr/>
        </p:nvSpPr>
        <p:spPr>
          <a:xfrm>
            <a:off x="150813" y="9525"/>
            <a:ext cx="3692525" cy="336550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ctr">
            <a:spAutoFit/>
          </a:bodyPr>
          <a:lstStyle/>
          <a:p>
            <a:pPr hangingPunct="0"/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 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五、PC操作指南--我的实习生</a:t>
            </a:r>
          </a:p>
        </p:txBody>
      </p:sp>
      <p:sp>
        <p:nvSpPr>
          <p:cNvPr id="40" name="文本框 40"/>
          <p:cNvSpPr txBox="1"/>
          <p:nvPr/>
        </p:nvSpPr>
        <p:spPr>
          <a:xfrm>
            <a:off x="1306195" y="1758315"/>
            <a:ext cx="2816225" cy="522288"/>
          </a:xfrm>
          <a:prstGeom prst="rect">
            <a:avLst/>
          </a:prstGeom>
          <a:noFill/>
          <a:ln w="190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just" fontAlgn="base"/>
            <a:r>
              <a:rPr lang="zh-CN" altLang="en-US" sz="1600" strike="noStrike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Times New Roman" panose="02020603050405020304"/>
              </a:rPr>
              <a:t>1、实习过程统计</a:t>
            </a:r>
          </a:p>
          <a:p>
            <a:pPr lvl="0" algn="just" fontAlgn="base"/>
            <a:r>
              <a:rPr lang="zh-CN" altLang="en-US" sz="1600" strike="noStrike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Times New Roman" panose="02020603050405020304"/>
              </a:rPr>
              <a:t>*只显示已参与实习的学生</a:t>
            </a:r>
          </a:p>
        </p:txBody>
      </p:sp>
      <p:sp>
        <p:nvSpPr>
          <p:cNvPr id="9" name="文本框 40"/>
          <p:cNvSpPr txBox="1"/>
          <p:nvPr/>
        </p:nvSpPr>
        <p:spPr>
          <a:xfrm>
            <a:off x="3336925" y="1368105"/>
            <a:ext cx="1946275" cy="274638"/>
          </a:xfrm>
          <a:prstGeom prst="rect">
            <a:avLst/>
          </a:prstGeom>
          <a:noFill/>
          <a:ln w="190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just" fontAlgn="base">
              <a:buNone/>
            </a:pPr>
            <a:r>
              <a:rPr lang="zh-CN" altLang="en-US" sz="1600" strike="noStrike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Times New Roman" panose="02020603050405020304"/>
              </a:rPr>
              <a:t>2、学生参与情况</a:t>
            </a:r>
          </a:p>
          <a:p>
            <a:pPr lvl="0" algn="just" fontAlgn="base">
              <a:buNone/>
            </a:pPr>
            <a:r>
              <a:rPr lang="zh-CN" altLang="en-US" sz="1600" strike="noStrike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Times New Roman" panose="02020603050405020304"/>
              </a:rPr>
              <a:t>*显示所有的实习生</a:t>
            </a:r>
            <a:endParaRPr lang="zh-CN" altLang="en-US" sz="1400" strike="noStrike" kern="100" noProof="1">
              <a:solidFill>
                <a:srgbClr val="DF0024"/>
              </a:solidFill>
              <a:latin typeface="文鼎中楷体" panose="03000600000000000000" charset="-122"/>
              <a:ea typeface="文鼎中楷体" panose="03000600000000000000" charset="-122"/>
              <a:cs typeface="Times New Roman" panose="02020603050405020304"/>
              <a:sym typeface="Times New Roman" panose="02020603050405020304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H="1" flipV="1">
            <a:off x="1742440" y="1222375"/>
            <a:ext cx="269875" cy="26987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箭头连接符 3"/>
          <p:cNvCxnSpPr/>
          <p:nvPr/>
        </p:nvCxnSpPr>
        <p:spPr>
          <a:xfrm flipH="1" flipV="1">
            <a:off x="2741295" y="1222375"/>
            <a:ext cx="345440" cy="22415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文本框 7"/>
          <p:cNvSpPr txBox="1"/>
          <p:nvPr/>
        </p:nvSpPr>
        <p:spPr>
          <a:xfrm>
            <a:off x="71438" y="26988"/>
            <a:ext cx="3838575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hangingPunct="0"/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六、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PC操作指南--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我的实习生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--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签到统计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20775" y="660400"/>
            <a:ext cx="6813550" cy="21297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R="0" algn="ctr" defTabSz="914400">
              <a:lnSpc>
                <a:spcPct val="130000"/>
              </a:lnSpc>
              <a:buClrTx/>
              <a:buSzTx/>
              <a:defRPr/>
            </a:pPr>
            <a:r>
              <a:rPr kumimoji="0" lang="zh-CN" altLang="en-US" sz="2400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签到统计</a:t>
            </a:r>
          </a:p>
          <a:p>
            <a:pPr marR="0" algn="ctr" defTabSz="914400">
              <a:lnSpc>
                <a:spcPct val="130000"/>
              </a:lnSpc>
              <a:buClrTx/>
              <a:buSzTx/>
              <a:defRPr/>
            </a:pPr>
            <a:endParaRPr kumimoji="0" lang="zh-CN" altLang="en-US" sz="2400" kern="1200" cap="none" spc="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L="342900" marR="0" indent="-3429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lang="zh-CN" altLang="en-US" sz="1800" b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点击</a:t>
            </a:r>
            <a:r>
              <a:rPr lang="en-US" altLang="zh-CN" sz="1800" b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“</a:t>
            </a:r>
            <a:r>
              <a:rPr lang="zh-CN" altLang="en-US" sz="1800" b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实践教学</a:t>
            </a:r>
            <a:r>
              <a:rPr lang="en-US" altLang="zh-CN" sz="1800" b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”</a:t>
            </a:r>
            <a:r>
              <a:rPr lang="zh-CN" altLang="en-US" sz="1800" b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导航菜单，进入实践教学模块</a:t>
            </a:r>
            <a:endParaRPr kumimoji="0" lang="zh-CN" altLang="en-US" sz="1800" b="0" kern="1200" cap="none" spc="0" normalizeH="0" baseline="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L="342900" marR="0" indent="-3429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zh-CN" altLang="en-US" sz="1800" b="0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点击</a:t>
            </a:r>
            <a:r>
              <a:rPr kumimoji="0" lang="en-US" altLang="zh-CN" sz="1800" b="0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“</a:t>
            </a:r>
            <a:r>
              <a:rPr kumimoji="0" lang="zh-CN" altLang="en-US" sz="1800" b="0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签到统计</a:t>
            </a:r>
            <a:r>
              <a:rPr kumimoji="0" lang="en-US" altLang="zh-CN" sz="1800" b="0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”</a:t>
            </a:r>
            <a:r>
              <a:rPr kumimoji="0" lang="zh-CN" altLang="en-US" sz="1800" b="0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功能菜单，进入签到统计列表</a:t>
            </a:r>
          </a:p>
          <a:p>
            <a:pPr marL="342900" marR="0" indent="-3429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zh-CN" altLang="en-US" sz="1800" b="0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点击学生姓名，查看单个学生签到详情</a:t>
            </a:r>
            <a:endParaRPr kumimoji="0" lang="zh-CN" altLang="en-US" sz="1400" b="0" kern="1200" cap="none" spc="0" normalizeH="0" baseline="0" noProof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7325" y="387985"/>
            <a:ext cx="8768715" cy="4268470"/>
          </a:xfrm>
          <a:prstGeom prst="rect">
            <a:avLst/>
          </a:prstGeom>
        </p:spPr>
      </p:pic>
      <p:sp>
        <p:nvSpPr>
          <p:cNvPr id="38915" name="文本框 7"/>
          <p:cNvSpPr txBox="1"/>
          <p:nvPr/>
        </p:nvSpPr>
        <p:spPr>
          <a:xfrm>
            <a:off x="31750" y="26988"/>
            <a:ext cx="3676650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hangingPunct="0"/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六、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PC操作指南--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我的实习生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--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签到统计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H="1">
            <a:off x="1011555" y="4057015"/>
            <a:ext cx="454660" cy="37846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箭头连接符 3"/>
          <p:cNvCxnSpPr/>
          <p:nvPr/>
        </p:nvCxnSpPr>
        <p:spPr>
          <a:xfrm flipV="1">
            <a:off x="7109460" y="4232910"/>
            <a:ext cx="495300" cy="22542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23060" y="3354070"/>
            <a:ext cx="5981700" cy="14624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153853" y="3576955"/>
            <a:ext cx="250507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2.</a:t>
            </a:r>
            <a:r>
              <a:rPr kumimoji="0" lang="zh-CN" altLang="en-US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点击</a:t>
            </a:r>
            <a:r>
              <a:rPr kumimoji="0" lang="en-US" altLang="zh-CN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”</a:t>
            </a:r>
            <a:r>
              <a:rPr kumimoji="0" lang="zh-CN" altLang="en-US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学生签到明细</a:t>
            </a:r>
            <a:r>
              <a:rPr kumimoji="0" lang="en-US" altLang="zh-CN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”</a:t>
            </a:r>
            <a:r>
              <a:rPr kumimoji="0" lang="zh-CN" altLang="en-US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，查看学生签到详情</a:t>
            </a:r>
            <a:endParaRPr kumimoji="0" lang="en-US" altLang="zh-CN" sz="1400" b="0" kern="1200" cap="none" spc="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>
            <a:off x="6659245" y="3823970"/>
            <a:ext cx="450215" cy="9017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255078" y="3239770"/>
            <a:ext cx="250507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1.</a:t>
            </a:r>
            <a:r>
              <a:rPr kumimoji="0" lang="zh-CN" altLang="en-US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点击</a:t>
            </a:r>
            <a:r>
              <a:rPr kumimoji="0" lang="en-US" altLang="zh-CN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”</a:t>
            </a:r>
            <a:r>
              <a:rPr kumimoji="0" lang="zh-CN" altLang="en-US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签到统计</a:t>
            </a:r>
            <a:r>
              <a:rPr kumimoji="0" lang="en-US" altLang="zh-CN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”</a:t>
            </a:r>
            <a:r>
              <a:rPr kumimoji="0" lang="zh-CN" altLang="en-US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，查看学生签到情况</a:t>
            </a:r>
            <a:endParaRPr kumimoji="0" lang="en-US" altLang="zh-CN" sz="1400" b="0" kern="1200" cap="none" spc="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矩形 75776"/>
          <p:cNvSpPr/>
          <p:nvPr/>
        </p:nvSpPr>
        <p:spPr>
          <a:xfrm>
            <a:off x="26670" y="-38100"/>
            <a:ext cx="9144000" cy="5162550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txBody>
          <a:bodyPr lIns="45720" rIns="45720" anchor="ctr"/>
          <a:lstStyle/>
          <a:p>
            <a:pPr hangingPunct="0">
              <a:lnSpc>
                <a:spcPct val="90000"/>
              </a:lnSpc>
              <a:spcBef>
                <a:spcPct val="50000"/>
              </a:spcBef>
            </a:pPr>
            <a:r>
              <a:rPr lang="zh-CN" altLang="en-US" sz="2000" dirty="0">
                <a:latin typeface="文鼎中楷体" panose="03000600000000000000" charset="-122"/>
                <a:ea typeface="文鼎中楷体" panose="03000600000000000000" charset="-122"/>
              </a:rPr>
              <a:t>                    </a:t>
            </a:r>
            <a:r>
              <a:rPr lang="zh-CN" altLang="en-US" sz="2000" dirty="0">
                <a:solidFill>
                  <a:schemeClr val="bg1"/>
                </a:solidFill>
                <a:latin typeface="文鼎中楷体" panose="03000600000000000000" charset="-122"/>
                <a:ea typeface="文鼎中楷体" panose="03000600000000000000" charset="-122"/>
              </a:rPr>
              <a:t> </a:t>
            </a:r>
          </a:p>
          <a:p>
            <a:pPr hangingPunct="0">
              <a:lnSpc>
                <a:spcPct val="90000"/>
              </a:lnSpc>
              <a:spcBef>
                <a:spcPct val="50000"/>
              </a:spcBef>
            </a:pPr>
            <a:endParaRPr lang="zh-CN" altLang="en-US" sz="2000" dirty="0">
              <a:solidFill>
                <a:schemeClr val="bg1"/>
              </a:solidFill>
              <a:latin typeface="文鼎中楷体" panose="03000600000000000000" charset="-122"/>
              <a:ea typeface="文鼎中楷体" panose="03000600000000000000" charset="-122"/>
            </a:endParaRPr>
          </a:p>
          <a:p>
            <a:pPr hangingPunct="0">
              <a:lnSpc>
                <a:spcPct val="90000"/>
              </a:lnSpc>
              <a:spcBef>
                <a:spcPct val="5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文鼎中楷体" panose="03000600000000000000" charset="-122"/>
                <a:ea typeface="文鼎中楷体" panose="03000600000000000000" charset="-122"/>
              </a:rPr>
              <a:t>                     </a:t>
            </a:r>
          </a:p>
          <a:p>
            <a:pPr hangingPunct="0">
              <a:lnSpc>
                <a:spcPct val="90000"/>
              </a:lnSpc>
              <a:spcBef>
                <a:spcPct val="5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文鼎中楷体" panose="03000600000000000000" charset="-122"/>
                <a:ea typeface="文鼎中楷体" panose="03000600000000000000" charset="-122"/>
              </a:rPr>
              <a:t>                                      </a:t>
            </a:r>
            <a:r>
              <a:rPr lang="zh-CN" altLang="en-US" sz="2000" dirty="0">
                <a:latin typeface="文鼎中楷体" panose="03000600000000000000" charset="-122"/>
                <a:ea typeface="文鼎中楷体" panose="03000600000000000000" charset="-122"/>
              </a:rPr>
              <a:t>                 </a:t>
            </a:r>
            <a:endParaRPr lang="en-US" altLang="zh-CN" sz="2000" dirty="0"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41986" name="矩形 75777"/>
          <p:cNvSpPr txBox="1"/>
          <p:nvPr/>
        </p:nvSpPr>
        <p:spPr>
          <a:xfrm>
            <a:off x="6237286" y="2212975"/>
            <a:ext cx="1017589" cy="5835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 hangingPunct="0">
              <a:buClrTx/>
              <a:buSzTx/>
              <a:defRPr/>
            </a:pPr>
            <a:r>
              <a:rPr lang="zh-CN" altLang="en-US" sz="320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谢谢</a:t>
            </a:r>
            <a:endParaRPr lang="zh-CN" altLang="en-US" sz="3200" noProof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36867" name="组合 75778"/>
          <p:cNvGrpSpPr/>
          <p:nvPr/>
        </p:nvGrpSpPr>
        <p:grpSpPr>
          <a:xfrm>
            <a:off x="223838" y="350838"/>
            <a:ext cx="6562725" cy="4422775"/>
            <a:chOff x="0" y="0"/>
            <a:chExt cx="6562725" cy="4422775"/>
          </a:xfrm>
        </p:grpSpPr>
        <p:sp>
          <p:nvSpPr>
            <p:cNvPr id="36868" name="任意多边形 75779"/>
            <p:cNvSpPr/>
            <p:nvPr/>
          </p:nvSpPr>
          <p:spPr>
            <a:xfrm>
              <a:off x="0" y="0"/>
              <a:ext cx="6562725" cy="4422775"/>
            </a:xfrm>
            <a:custGeom>
              <a:avLst/>
              <a:gdLst/>
              <a:ahLst/>
              <a:cxnLst>
                <a:cxn ang="0">
                  <a:pos x="6562725" y="2998478"/>
                </a:cxn>
                <a:cxn ang="0">
                  <a:pos x="6557560" y="4422775"/>
                </a:cxn>
                <a:cxn ang="0">
                  <a:pos x="0" y="4422775"/>
                </a:cxn>
                <a:cxn ang="0">
                  <a:pos x="0" y="0"/>
                </a:cxn>
                <a:cxn ang="0">
                  <a:pos x="6557560" y="0"/>
                </a:cxn>
                <a:cxn ang="0">
                  <a:pos x="6546622" y="1385598"/>
                </a:cxn>
              </a:cxnLst>
              <a:rect l="0" t="0" r="0" b="0"/>
              <a:pathLst>
                <a:path w="21600" h="21600">
                  <a:moveTo>
                    <a:pt x="21600" y="14644"/>
                  </a:moveTo>
                  <a:cubicBezTo>
                    <a:pt x="21594" y="17103"/>
                    <a:pt x="21589" y="19141"/>
                    <a:pt x="21583" y="21600"/>
                  </a:cubicBezTo>
                  <a:lnTo>
                    <a:pt x="0" y="21600"/>
                  </a:lnTo>
                  <a:lnTo>
                    <a:pt x="0" y="0"/>
                  </a:lnTo>
                  <a:lnTo>
                    <a:pt x="21583" y="0"/>
                  </a:lnTo>
                  <a:cubicBezTo>
                    <a:pt x="21575" y="2217"/>
                    <a:pt x="21547" y="6767"/>
                    <a:pt x="21547" y="6767"/>
                  </a:cubicBezTo>
                </a:path>
              </a:pathLst>
            </a:custGeom>
            <a:noFill/>
            <a:ln w="38100" cap="sq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69" name="矩形 75780"/>
            <p:cNvSpPr/>
            <p:nvPr/>
          </p:nvSpPr>
          <p:spPr>
            <a:xfrm>
              <a:off x="1" y="2076761"/>
              <a:ext cx="6562722" cy="269241"/>
            </a:xfrm>
            <a:prstGeom prst="rect">
              <a:avLst/>
            </a:prstGeom>
            <a:noFill/>
            <a:ln w="12700">
              <a:noFill/>
            </a:ln>
          </p:spPr>
          <p:txBody>
            <a:bodyPr lIns="45720" rIns="45720" anchor="ctr">
              <a:spAutoFit/>
            </a:bodyPr>
            <a:lstStyle/>
            <a:p>
              <a:pPr algn="ctr" hangingPunct="0"/>
              <a:r>
                <a:rPr lang="en-US" altLang="zh-CN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91210" y="1626870"/>
            <a:ext cx="478472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平台有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小时自助服务：机器人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帮助中心</a:t>
            </a:r>
          </a:p>
          <a:p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平台值班服务（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: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00-22:00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）：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17757972178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矩形 59407"/>
          <p:cNvSpPr/>
          <p:nvPr/>
        </p:nvSpPr>
        <p:spPr>
          <a:xfrm>
            <a:off x="315913" y="1588"/>
            <a:ext cx="1095375" cy="336550"/>
          </a:xfrm>
          <a:prstGeom prst="rect">
            <a:avLst/>
          </a:prstGeom>
          <a:noFill/>
          <a:ln w="12700">
            <a:noFill/>
          </a:ln>
        </p:spPr>
        <p:txBody>
          <a:bodyPr lIns="45720" rIns="45720" anchor="ctr">
            <a:spAutoFit/>
          </a:bodyPr>
          <a:lstStyle/>
          <a:p>
            <a:pPr hangingPunct="0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登录指南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74675" y="681038"/>
            <a:ext cx="7735888" cy="3707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 hangingPunct="0">
              <a:buClrTx/>
              <a:buSzTx/>
              <a:defRPr/>
            </a:pPr>
            <a:r>
              <a:rPr kumimoji="0" lang="en-US" altLang="zh-CN" sz="2400" kern="1200" cap="none" spc="0" normalizeH="0" baseline="0" noProof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PC</a:t>
            </a:r>
            <a:r>
              <a:rPr kumimoji="0" lang="zh-CN" altLang="en-US" sz="2400" kern="1200" cap="none" spc="0" normalizeH="0" baseline="0" noProof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电脑端登录</a:t>
            </a:r>
          </a:p>
          <a:p>
            <a:pPr marR="0" algn="ctr" defTabSz="914400" hangingPunct="0">
              <a:buClrTx/>
              <a:buSzTx/>
              <a:defRPr/>
            </a:pPr>
            <a:endParaRPr kumimoji="0" lang="zh-CN" altLang="en-US" sz="2400" kern="1200" cap="none" spc="0" normalizeH="0" baseline="0" noProof="0" dirty="0">
              <a:solidFill>
                <a:schemeClr val="accent4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zh-CN" altLang="en-US" sz="1800" b="0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在浏览器中打开</a:t>
            </a:r>
            <a:r>
              <a:rPr kumimoji="0" lang="zh-CN" altLang="en-US" sz="1800" b="0" kern="1200" cap="none" spc="0" normalizeH="0" baseline="0" noProof="0" dirty="0">
                <a:solidFill>
                  <a:srgbClr val="0092B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www.xybsyw.com</a:t>
            </a: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选择</a:t>
            </a:r>
            <a:r>
              <a:rPr kumimoji="0" lang="zh-CN" altLang="en-US" sz="1800" b="0" kern="1200" cap="none" spc="0" normalizeH="0" baseline="0" noProof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“教师登录”</a:t>
            </a:r>
            <a:endParaRPr kumimoji="0" lang="zh-CN" altLang="en-US" sz="1800" b="0" kern="1200" cap="none" spc="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zh-CN" altLang="en-US" sz="1800" b="0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选择您要登录的学校</a:t>
            </a:r>
            <a:r>
              <a:rPr kumimoji="0" lang="en-US" altLang="zh-CN" sz="1800" b="0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(</a:t>
            </a:r>
            <a:r>
              <a:rPr kumimoji="0" lang="zh-CN" altLang="zh-CN" sz="1800" b="0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通过选择省份或或者关键字搜索学校）</a:t>
            </a:r>
            <a:endParaRPr kumimoji="0" lang="zh-CN" altLang="en-US" sz="1800" b="0" kern="1200" cap="none" spc="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zh-CN" altLang="en-US" sz="1800" b="0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输入账号和密码</a:t>
            </a: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zh-CN" altLang="en-US" sz="1800" b="0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登录</a:t>
            </a:r>
          </a:p>
          <a:p>
            <a:pPr marR="0" defTabSz="914400" hangingPunct="0">
              <a:lnSpc>
                <a:spcPct val="130000"/>
              </a:lnSpc>
              <a:buClrTx/>
              <a:buSzTx/>
              <a:defRPr/>
            </a:pPr>
            <a:endParaRPr lang="zh-CN" altLang="en-US" sz="1800" b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  <a:p>
            <a:pPr marR="0" defTabSz="914400" hangingPunct="0">
              <a:lnSpc>
                <a:spcPct val="130000"/>
              </a:lnSpc>
              <a:buClrTx/>
              <a:buSzTx/>
              <a:defRPr/>
            </a:pPr>
            <a:r>
              <a:rPr lang="zh-CN" altLang="en-US" sz="1800" b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说明：第一次登入时可绑定手机或者邮箱，并重设密码。绑定手机或者邮箱以便忘记密码时可自行重置。</a:t>
            </a:r>
            <a:endParaRPr kumimoji="0" lang="zh-CN" altLang="en-US" sz="1800" b="0" kern="1200" cap="none" spc="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81375" y="2700338"/>
            <a:ext cx="5514975" cy="2255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0" name="矩形 59407"/>
          <p:cNvSpPr/>
          <p:nvPr/>
        </p:nvSpPr>
        <p:spPr>
          <a:xfrm>
            <a:off x="315913" y="1588"/>
            <a:ext cx="1095375" cy="336550"/>
          </a:xfrm>
          <a:prstGeom prst="rect">
            <a:avLst/>
          </a:prstGeom>
          <a:noFill/>
          <a:ln w="12700">
            <a:noFill/>
          </a:ln>
        </p:spPr>
        <p:txBody>
          <a:bodyPr lIns="45720" rIns="45720" anchor="ctr">
            <a:spAutoFit/>
          </a:bodyPr>
          <a:lstStyle/>
          <a:p>
            <a:pPr hangingPunct="0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登录指南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56665" y="2891788"/>
            <a:ext cx="2746375" cy="58356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lang="zh-CN" altLang="en-US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，点击</a:t>
            </a:r>
            <a:r>
              <a:rPr lang="en-US" altLang="zh-CN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“</a:t>
            </a:r>
            <a:r>
              <a:rPr lang="zh-CN" altLang="en-US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选择</a:t>
            </a:r>
            <a:r>
              <a:rPr lang="en-US" altLang="zh-CN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”</a:t>
            </a:r>
            <a:r>
              <a:rPr lang="zh-CN" altLang="en-US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搜索学校，或者直接录入学校名称</a:t>
            </a:r>
          </a:p>
        </p:txBody>
      </p:sp>
      <p:cxnSp>
        <p:nvCxnSpPr>
          <p:cNvPr id="6" name="直接箭头连接符 5"/>
          <p:cNvCxnSpPr/>
          <p:nvPr/>
        </p:nvCxnSpPr>
        <p:spPr>
          <a:xfrm>
            <a:off x="4288788" y="3307715"/>
            <a:ext cx="390525" cy="21399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2248535" y="3923028"/>
            <a:ext cx="1971675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US" altLang="zh-CN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lang="zh-CN" altLang="en-US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，输入账号和密码</a:t>
            </a:r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4304030" y="3923030"/>
            <a:ext cx="360045" cy="17970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5913" y="457200"/>
            <a:ext cx="6615113" cy="21240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6238240" y="1108710"/>
            <a:ext cx="2188210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r>
              <a:rPr lang="zh-CN" altLang="en-US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，点击</a:t>
            </a:r>
            <a:r>
              <a:rPr lang="en-US" altLang="zh-CN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“</a:t>
            </a:r>
            <a:r>
              <a:rPr lang="zh-CN" altLang="en-US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教师登录  </a:t>
            </a:r>
            <a:r>
              <a:rPr lang="en-US" altLang="zh-CN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”</a:t>
            </a:r>
            <a:endParaRPr lang="zh-CN" altLang="en-US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H="1" flipV="1">
            <a:off x="5539740" y="676910"/>
            <a:ext cx="640080" cy="43180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内容占位符 9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42240" y="346075"/>
            <a:ext cx="8860155" cy="4451985"/>
          </a:xfrm>
          <a:prstGeom prst="rect">
            <a:avLst/>
          </a:prstGeom>
        </p:spPr>
      </p:pic>
      <p:sp>
        <p:nvSpPr>
          <p:cNvPr id="23554" name="矩形 59407"/>
          <p:cNvSpPr/>
          <p:nvPr/>
        </p:nvSpPr>
        <p:spPr>
          <a:xfrm>
            <a:off x="315913" y="1588"/>
            <a:ext cx="2219325" cy="336550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ctr">
            <a:spAutoFit/>
          </a:bodyPr>
          <a:lstStyle/>
          <a:p>
            <a:pPr hangingPunct="0"/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PC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端页面介绍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536690" y="845819"/>
            <a:ext cx="2465705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noProof="1"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修改个人资料</a:t>
            </a:r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7722235" y="568960"/>
            <a:ext cx="264795" cy="20256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90805" y="417830"/>
            <a:ext cx="1158875" cy="4072890"/>
          </a:xfrm>
          <a:prstGeom prst="rect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3" name="文本框 2"/>
          <p:cNvSpPr txBox="1"/>
          <p:nvPr/>
        </p:nvSpPr>
        <p:spPr>
          <a:xfrm>
            <a:off x="922651" y="2366010"/>
            <a:ext cx="327025" cy="107632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功能菜单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605020" y="2575560"/>
            <a:ext cx="1216660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功能区</a:t>
            </a:r>
          </a:p>
        </p:txBody>
      </p:sp>
      <p:sp>
        <p:nvSpPr>
          <p:cNvPr id="9" name="矩形 8"/>
          <p:cNvSpPr/>
          <p:nvPr/>
        </p:nvSpPr>
        <p:spPr>
          <a:xfrm>
            <a:off x="1424305" y="845820"/>
            <a:ext cx="7578725" cy="3952875"/>
          </a:xfrm>
          <a:prstGeom prst="rect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2" name="矩形 11"/>
          <p:cNvSpPr/>
          <p:nvPr/>
        </p:nvSpPr>
        <p:spPr>
          <a:xfrm flipH="1">
            <a:off x="8706485" y="2979420"/>
            <a:ext cx="296545" cy="1343660"/>
          </a:xfrm>
          <a:prstGeom prst="rect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cxnSp>
        <p:nvCxnSpPr>
          <p:cNvPr id="13" name="直接箭头连接符 12"/>
          <p:cNvCxnSpPr/>
          <p:nvPr/>
        </p:nvCxnSpPr>
        <p:spPr>
          <a:xfrm>
            <a:off x="8526145" y="2788920"/>
            <a:ext cx="271145" cy="16510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7530465" y="2451735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在线客服</a:t>
            </a:r>
          </a:p>
          <a:p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任意多边形 8196"/>
          <p:cNvSpPr/>
          <p:nvPr/>
        </p:nvSpPr>
        <p:spPr>
          <a:xfrm>
            <a:off x="3203575" y="2449513"/>
            <a:ext cx="3643313" cy="404812"/>
          </a:xfrm>
          <a:custGeom>
            <a:avLst/>
            <a:gdLst/>
            <a:ahLst/>
            <a:cxnLst>
              <a:cxn ang="0">
                <a:pos x="125661" y="141272"/>
              </a:cxn>
              <a:cxn ang="0">
                <a:pos x="125661" y="404812"/>
              </a:cxn>
              <a:cxn ang="0">
                <a:pos x="0" y="404812"/>
              </a:cxn>
              <a:cxn ang="0">
                <a:pos x="0" y="404456"/>
              </a:cxn>
              <a:cxn ang="0">
                <a:pos x="125661" y="141272"/>
              </a:cxn>
              <a:cxn ang="0">
                <a:pos x="460643" y="0"/>
              </a:cxn>
              <a:cxn ang="0">
                <a:pos x="3643313" y="0"/>
              </a:cxn>
              <a:cxn ang="0">
                <a:pos x="3643313" y="404812"/>
              </a:cxn>
              <a:cxn ang="0">
                <a:pos x="460643" y="404812"/>
              </a:cxn>
              <a:cxn ang="0">
                <a:pos x="460643" y="0"/>
              </a:cxn>
            </a:cxnLst>
            <a:rect l="0" t="0" r="0" b="0"/>
            <a:pathLst>
              <a:path w="21600" h="21600">
                <a:moveTo>
                  <a:pt x="745" y="7538"/>
                </a:moveTo>
                <a:lnTo>
                  <a:pt x="745" y="21600"/>
                </a:lnTo>
                <a:lnTo>
                  <a:pt x="0" y="21600"/>
                </a:lnTo>
                <a:lnTo>
                  <a:pt x="0" y="21581"/>
                </a:lnTo>
                <a:lnTo>
                  <a:pt x="745" y="7538"/>
                </a:lnTo>
                <a:close/>
                <a:moveTo>
                  <a:pt x="2731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2731" y="21600"/>
                </a:lnTo>
                <a:lnTo>
                  <a:pt x="2731" y="0"/>
                </a:lnTo>
                <a:close/>
              </a:path>
            </a:pathLst>
          </a:custGeom>
          <a:solidFill>
            <a:schemeClr val="accent1"/>
          </a:solidFill>
          <a:ln w="12700" cap="flat" cmpd="sng">
            <a:solidFill>
              <a:srgbClr val="FF536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02" name="矩形 8197"/>
          <p:cNvSpPr/>
          <p:nvPr/>
        </p:nvSpPr>
        <p:spPr>
          <a:xfrm>
            <a:off x="3995738" y="2512696"/>
            <a:ext cx="1965325" cy="276860"/>
          </a:xfrm>
          <a:prstGeom prst="rect">
            <a:avLst/>
          </a:prstGeom>
          <a:noFill/>
          <a:ln w="12700">
            <a:noFill/>
          </a:ln>
        </p:spPr>
        <p:txBody>
          <a:bodyPr wrap="square" lIns="0" tIns="0" rIns="0" bIns="0" anchor="ctr">
            <a:spAutoFit/>
          </a:bodyPr>
          <a:lstStyle/>
          <a:p>
            <a:pPr hangingPunct="0"/>
            <a:r>
              <a:rPr lang="en-US" altLang="zh-CN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app</a:t>
            </a:r>
            <a:r>
              <a:rPr lang="zh-CN" alt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操作指南</a:t>
            </a:r>
          </a:p>
        </p:txBody>
      </p:sp>
      <p:sp>
        <p:nvSpPr>
          <p:cNvPr id="25603" name="矩形 8200"/>
          <p:cNvSpPr/>
          <p:nvPr/>
        </p:nvSpPr>
        <p:spPr>
          <a:xfrm>
            <a:off x="527050" y="2089150"/>
            <a:ext cx="1855788" cy="965200"/>
          </a:xfrm>
          <a:prstGeom prst="rect">
            <a:avLst/>
          </a:prstGeom>
          <a:noFill/>
          <a:ln w="12700">
            <a:noFill/>
          </a:ln>
        </p:spPr>
        <p:txBody>
          <a:bodyPr lIns="0" tIns="0" rIns="0" bIns="0" anchor="ctr">
            <a:spAutoFit/>
          </a:bodyPr>
          <a:lstStyle/>
          <a:p>
            <a:pPr algn="ctr" hangingPunct="0"/>
            <a:r>
              <a:rPr lang="zh-CN" altLang="en-US" sz="29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   录</a:t>
            </a:r>
          </a:p>
          <a:p>
            <a:pPr algn="ctr" hangingPunct="0"/>
            <a:r>
              <a:rPr lang="en-US" altLang="zh-CN" sz="29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content</a:t>
            </a:r>
          </a:p>
        </p:txBody>
      </p:sp>
      <p:sp>
        <p:nvSpPr>
          <p:cNvPr id="25604" name="任意多边形 8198"/>
          <p:cNvSpPr/>
          <p:nvPr/>
        </p:nvSpPr>
        <p:spPr>
          <a:xfrm>
            <a:off x="3201988" y="1444625"/>
            <a:ext cx="3644900" cy="404813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</a:cxnLst>
            <a:rect l="txL" t="txT" r="txR" b="txB"/>
            <a:pathLst>
              <a:path w="21600" h="21600">
                <a:moveTo>
                  <a:pt x="745" y="7538"/>
                </a:moveTo>
                <a:lnTo>
                  <a:pt x="745" y="21600"/>
                </a:lnTo>
                <a:lnTo>
                  <a:pt x="0" y="21600"/>
                </a:lnTo>
                <a:lnTo>
                  <a:pt x="0" y="21581"/>
                </a:lnTo>
                <a:lnTo>
                  <a:pt x="745" y="7538"/>
                </a:lnTo>
                <a:close/>
                <a:moveTo>
                  <a:pt x="2731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2731" y="21600"/>
                </a:lnTo>
                <a:lnTo>
                  <a:pt x="2731" y="0"/>
                </a:lnTo>
                <a:close/>
              </a:path>
            </a:pathLst>
          </a:custGeom>
          <a:solidFill>
            <a:srgbClr val="7F7F7F"/>
          </a:solidFill>
          <a:ln w="12700">
            <a:noFill/>
          </a:ln>
        </p:spPr>
        <p:txBody>
          <a:bodyPr anchor="t"/>
          <a:lstStyle/>
          <a:p>
            <a:r>
              <a:rPr lang="en-US" altLang="zh-CN">
                <a:latin typeface="Calibri" panose="020F0502020204030204" pitchFamily="34" charset="0"/>
              </a:rPr>
              <a:t>              </a:t>
            </a:r>
            <a:r>
              <a:rPr lang="zh-CN" alt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登录指南</a:t>
            </a:r>
            <a:endParaRPr lang="en-US" altLang="zh-CN">
              <a:latin typeface="Calibri" panose="020F0502020204030204" pitchFamily="34" charset="0"/>
            </a:endParaRPr>
          </a:p>
        </p:txBody>
      </p:sp>
      <p:sp>
        <p:nvSpPr>
          <p:cNvPr id="25605" name="任意多边形 8196"/>
          <p:cNvSpPr/>
          <p:nvPr/>
        </p:nvSpPr>
        <p:spPr>
          <a:xfrm>
            <a:off x="3197225" y="3332163"/>
            <a:ext cx="3643313" cy="404812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0">
                <a:pos x="125661" y="141272"/>
              </a:cxn>
              <a:cxn ang="0">
                <a:pos x="125661" y="404812"/>
              </a:cxn>
              <a:cxn ang="0">
                <a:pos x="0" y="404812"/>
              </a:cxn>
              <a:cxn ang="0">
                <a:pos x="0" y="404456"/>
              </a:cxn>
              <a:cxn ang="0">
                <a:pos x="125661" y="141272"/>
              </a:cxn>
              <a:cxn ang="0">
                <a:pos x="460643" y="0"/>
              </a:cxn>
              <a:cxn ang="0">
                <a:pos x="3643313" y="0"/>
              </a:cxn>
              <a:cxn ang="0">
                <a:pos x="3643313" y="404812"/>
              </a:cxn>
              <a:cxn ang="0">
                <a:pos x="460643" y="404812"/>
              </a:cxn>
              <a:cxn ang="0">
                <a:pos x="460643" y="0"/>
              </a:cxn>
            </a:cxnLst>
            <a:rect l="txL" t="txT" r="txR" b="txB"/>
            <a:pathLst>
              <a:path w="21600" h="21600">
                <a:moveTo>
                  <a:pt x="745" y="7538"/>
                </a:moveTo>
                <a:lnTo>
                  <a:pt x="745" y="21600"/>
                </a:lnTo>
                <a:lnTo>
                  <a:pt x="0" y="21600"/>
                </a:lnTo>
                <a:lnTo>
                  <a:pt x="0" y="21581"/>
                </a:lnTo>
                <a:lnTo>
                  <a:pt x="745" y="7538"/>
                </a:lnTo>
                <a:close/>
                <a:moveTo>
                  <a:pt x="2731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2731" y="21600"/>
                </a:lnTo>
                <a:lnTo>
                  <a:pt x="2731" y="0"/>
                </a:lnTo>
                <a:close/>
              </a:path>
            </a:pathLst>
          </a:custGeom>
          <a:solidFill>
            <a:srgbClr val="7F7F7F"/>
          </a:solidFill>
          <a:ln w="12700">
            <a:noFill/>
          </a:ln>
        </p:spPr>
        <p:txBody>
          <a:bodyPr anchor="t"/>
          <a:lstStyle/>
          <a:p>
            <a:r>
              <a:rPr lang="en-US" altLang="zh-CN">
                <a:latin typeface="Calibri" panose="020F0502020204030204" pitchFamily="34" charset="0"/>
              </a:rPr>
              <a:t>            </a:t>
            </a:r>
            <a:r>
              <a:rPr lang="zh-CN" alt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pc操作指南</a:t>
            </a: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矩形 59407"/>
          <p:cNvSpPr/>
          <p:nvPr/>
        </p:nvSpPr>
        <p:spPr>
          <a:xfrm>
            <a:off x="150813" y="4763"/>
            <a:ext cx="3022600" cy="338137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ctr">
            <a:spAutoFit/>
          </a:bodyPr>
          <a:lstStyle/>
          <a:p>
            <a:pPr hangingPunct="0"/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 APP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操作指南</a:t>
            </a:r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--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下载</a:t>
            </a:r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&amp;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登录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700" y="342900"/>
            <a:ext cx="4603750" cy="11001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defRPr/>
            </a:pPr>
            <a:r>
              <a:rPr kumimoji="0" lang="en-US" sz="2400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APP</a:t>
            </a:r>
            <a:r>
              <a:rPr kumimoji="0" lang="zh-CN" altLang="en-US" sz="2400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下载</a:t>
            </a:r>
            <a:endParaRPr kumimoji="0" lang="en-US" altLang="zh-CN" sz="2400" kern="1200" cap="none" spc="0" normalizeH="0" baseline="0" noProof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  <a:p>
            <a:pPr marL="342900" marR="0" indent="-3429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zh-CN" altLang="en-US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扫描下方二维码下载校友邦教师版</a:t>
            </a:r>
            <a:r>
              <a:rPr kumimoji="0" lang="en-US" altLang="zh-CN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APP</a:t>
            </a:r>
            <a:endParaRPr kumimoji="0" lang="zh-CN" altLang="en-US" b="0" kern="1200" cap="none" spc="0" normalizeH="0" baseline="0" noProof="1">
              <a:solidFill>
                <a:srgbClr val="000000"/>
              </a:solidFill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  <a:p>
            <a:pPr marL="342900" marR="0" indent="-3429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lang="zh-CN" altLang="en-US" b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应用商店搜索</a:t>
            </a:r>
            <a:r>
              <a:rPr lang="en-US" altLang="zh-CN" b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“</a:t>
            </a:r>
            <a:r>
              <a:rPr lang="zh-CN" altLang="en-US" b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校友邦教师版</a:t>
            </a:r>
            <a:r>
              <a:rPr lang="en-US" altLang="zh-CN" b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”</a:t>
            </a:r>
            <a:r>
              <a:rPr lang="zh-CN" altLang="en-US" b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下载安装</a:t>
            </a:r>
            <a:endParaRPr kumimoji="0" lang="zh-CN" altLang="en-US" b="0" kern="1200" cap="none" spc="0" normalizeH="0" baseline="0" noProof="1">
              <a:solidFill>
                <a:srgbClr val="000000"/>
              </a:solidFill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</p:txBody>
      </p:sp>
      <p:grpSp>
        <p:nvGrpSpPr>
          <p:cNvPr id="41987" name="组合 1"/>
          <p:cNvGrpSpPr/>
          <p:nvPr/>
        </p:nvGrpSpPr>
        <p:grpSpPr>
          <a:xfrm>
            <a:off x="5068888" y="1673225"/>
            <a:ext cx="3751262" cy="3006725"/>
            <a:chOff x="7983" y="2635"/>
            <a:chExt cx="5907" cy="4734"/>
          </a:xfrm>
        </p:grpSpPr>
        <p:pic>
          <p:nvPicPr>
            <p:cNvPr id="9" name="图片 9" descr="42519521117195015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106" y="2635"/>
              <a:ext cx="2784" cy="4735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4" name="图片 14" descr="513608038795676570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983" y="2635"/>
              <a:ext cx="2784" cy="4735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7" name="文本框 6"/>
          <p:cNvSpPr txBox="1"/>
          <p:nvPr/>
        </p:nvSpPr>
        <p:spPr>
          <a:xfrm>
            <a:off x="5362575" y="342900"/>
            <a:ext cx="3209925" cy="11001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defRPr/>
            </a:pPr>
            <a:r>
              <a:rPr kumimoji="0" lang="en-US" sz="2400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APP</a:t>
            </a:r>
            <a:r>
              <a:rPr kumimoji="0" lang="zh-CN" altLang="en-US" sz="2400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登录</a:t>
            </a:r>
            <a:endParaRPr kumimoji="0" lang="en-US" altLang="zh-CN" sz="2400" kern="1200" cap="none" spc="0" normalizeH="0" baseline="0" noProof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  <a:p>
            <a:pPr marL="342900" marR="0" indent="-3429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lang="zh-CN" altLang="en-US" b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我的</a:t>
            </a:r>
            <a:r>
              <a:rPr lang="en-US" altLang="zh-CN" b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--</a:t>
            </a:r>
            <a:r>
              <a:rPr lang="zh-CN" altLang="en-US" b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点击登录</a:t>
            </a:r>
          </a:p>
          <a:p>
            <a:pPr marL="342900" marR="0" indent="-3429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zh-CN" altLang="en-US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选择学校</a:t>
            </a:r>
            <a:r>
              <a:rPr kumimoji="0" lang="en-US" altLang="zh-CN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--</a:t>
            </a:r>
            <a:r>
              <a:rPr kumimoji="0" lang="zh-CN" altLang="en-US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输入账号、密码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33525" y="1767205"/>
            <a:ext cx="1562100" cy="1905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7F07E423C4604A91F8C86750A80517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2295" y="615950"/>
            <a:ext cx="2034540" cy="3622040"/>
          </a:xfrm>
          <a:prstGeom prst="rect">
            <a:avLst/>
          </a:prstGeom>
        </p:spPr>
      </p:pic>
      <p:pic>
        <p:nvPicPr>
          <p:cNvPr id="29" name="图片 29" descr="57212029730217262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619750" y="615950"/>
            <a:ext cx="2033588" cy="36226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8" name="图片 28" descr="19327138671018779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052763" y="615950"/>
            <a:ext cx="2033588" cy="36226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3012" name="矩形 59407"/>
          <p:cNvSpPr/>
          <p:nvPr/>
        </p:nvSpPr>
        <p:spPr>
          <a:xfrm>
            <a:off x="104775" y="1588"/>
            <a:ext cx="5886450" cy="336550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ctr">
            <a:spAutoFit/>
          </a:bodyPr>
          <a:lstStyle/>
          <a:p>
            <a:pPr hangingPunct="0"/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APP--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工作实习</a:t>
            </a:r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--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报名审核</a:t>
            </a:r>
          </a:p>
        </p:txBody>
      </p:sp>
      <p:sp>
        <p:nvSpPr>
          <p:cNvPr id="22533" name="文本框 5"/>
          <p:cNvSpPr txBox="1"/>
          <p:nvPr/>
        </p:nvSpPr>
        <p:spPr>
          <a:xfrm>
            <a:off x="5470525" y="4516438"/>
            <a:ext cx="3127375" cy="3371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3、选择学生--查看该生报名详情</a:t>
            </a:r>
            <a:endParaRPr lang="zh-CN" altLang="en-US" noProof="1">
              <a:solidFill>
                <a:srgbClr val="FF0000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22534" name="文本框 10"/>
          <p:cNvSpPr txBox="1"/>
          <p:nvPr/>
        </p:nvSpPr>
        <p:spPr>
          <a:xfrm>
            <a:off x="7512050" y="3389313"/>
            <a:ext cx="1527175" cy="3371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4、通过或拒绝</a:t>
            </a:r>
            <a:endParaRPr lang="zh-CN" altLang="en-US" noProof="1">
              <a:solidFill>
                <a:srgbClr val="DF0024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22535" name="文本框 12"/>
          <p:cNvSpPr txBox="1"/>
          <p:nvPr/>
        </p:nvSpPr>
        <p:spPr>
          <a:xfrm>
            <a:off x="373063" y="4516438"/>
            <a:ext cx="2533650" cy="3371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1、工作实习--报名审核</a:t>
            </a:r>
            <a:endParaRPr lang="zh-CN" altLang="en-US" noProof="1">
              <a:solidFill>
                <a:srgbClr val="DF0024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43016" name="文本框 13"/>
          <p:cNvSpPr txBox="1"/>
          <p:nvPr/>
        </p:nvSpPr>
        <p:spPr>
          <a:xfrm>
            <a:off x="654368" y="2531745"/>
            <a:ext cx="544512" cy="582613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endParaRPr lang="zh-CN" altLang="en-US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zh-CN" altLang="en-US"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22537" name="文本框 16"/>
          <p:cNvSpPr txBox="1"/>
          <p:nvPr/>
        </p:nvSpPr>
        <p:spPr>
          <a:xfrm>
            <a:off x="3052763" y="4516438"/>
            <a:ext cx="1933575" cy="3371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2、筛选待审核岗位</a:t>
            </a:r>
            <a:endParaRPr lang="zh-CN" altLang="en-US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箭头连接符 7"/>
          <p:cNvCxnSpPr>
            <a:stCxn id="22534" idx="1"/>
          </p:cNvCxnSpPr>
          <p:nvPr/>
        </p:nvCxnSpPr>
        <p:spPr>
          <a:xfrm flipH="1">
            <a:off x="7023100" y="3558540"/>
            <a:ext cx="488950" cy="31813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37F07E423C4604A91F8C86750A80517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0815" y="561340"/>
            <a:ext cx="2034540" cy="3622040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746875" y="561975"/>
            <a:ext cx="2033588" cy="362108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516438" y="561975"/>
            <a:ext cx="2033588" cy="362108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" name="图片 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312988" y="561975"/>
            <a:ext cx="2033588" cy="362108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4037" name="矩形 59407"/>
          <p:cNvSpPr/>
          <p:nvPr/>
        </p:nvSpPr>
        <p:spPr>
          <a:xfrm>
            <a:off x="104775" y="1588"/>
            <a:ext cx="5886450" cy="336550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ctr">
            <a:spAutoFit/>
          </a:bodyPr>
          <a:lstStyle/>
          <a:p>
            <a:pPr hangingPunct="0"/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APP--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工作实习</a:t>
            </a:r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--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周日志批阅</a:t>
            </a:r>
          </a:p>
        </p:txBody>
      </p:sp>
      <p:sp>
        <p:nvSpPr>
          <p:cNvPr id="23559" name="文本框 10"/>
          <p:cNvSpPr txBox="1"/>
          <p:nvPr/>
        </p:nvSpPr>
        <p:spPr>
          <a:xfrm>
            <a:off x="6050280" y="4435158"/>
            <a:ext cx="22701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14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lang="zh-CN" altLang="en-US" sz="14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、批阅--审核通过or退回修改</a:t>
            </a:r>
            <a:endParaRPr lang="zh-CN" altLang="en-US" sz="14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0" name="文本框 12"/>
          <p:cNvSpPr txBox="1"/>
          <p:nvPr/>
        </p:nvSpPr>
        <p:spPr>
          <a:xfrm>
            <a:off x="104775" y="4387850"/>
            <a:ext cx="200818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1400" noProof="1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  <a:cs typeface="+mn-cs"/>
              </a:rPr>
              <a:t> </a:t>
            </a:r>
            <a:r>
              <a:rPr lang="zh-CN" altLang="en-US" sz="14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1、工作实习--周日志批阅</a:t>
            </a:r>
            <a:endParaRPr lang="zh-CN" altLang="en-US" sz="1400" noProof="1">
              <a:solidFill>
                <a:srgbClr val="DF0024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44041" name="文本框 13"/>
          <p:cNvSpPr txBox="1"/>
          <p:nvPr/>
        </p:nvSpPr>
        <p:spPr>
          <a:xfrm>
            <a:off x="915670" y="2514600"/>
            <a:ext cx="544513" cy="582613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endParaRPr lang="zh-CN" altLang="en-US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zh-CN" altLang="en-US"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23562" name="文本框 16"/>
          <p:cNvSpPr txBox="1"/>
          <p:nvPr/>
        </p:nvSpPr>
        <p:spPr>
          <a:xfrm>
            <a:off x="2268538" y="4510088"/>
            <a:ext cx="1892935" cy="3067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4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2、筛选待批阅周日志</a:t>
            </a:r>
            <a:endParaRPr lang="zh-CN" altLang="en-US" sz="14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 flipH="1" flipV="1">
            <a:off x="6050280" y="4112260"/>
            <a:ext cx="301625" cy="32321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">
      <a:majorFont>
        <a:latin typeface="Calibri"/>
        <a:ea typeface="Calibri"/>
        <a:cs typeface=""/>
      </a:majorFont>
      <a:minorFont>
        <a:latin typeface="Calibri"/>
        <a:ea typeface="Calibr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 - Default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">
      <a:majorFont>
        <a:latin typeface="Calibri"/>
        <a:ea typeface="Calibri"/>
        <a:cs typeface=""/>
      </a:majorFont>
      <a:minorFont>
        <a:latin typeface="Calibri"/>
        <a:ea typeface="Calibr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 - Default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">
      <a:majorFont>
        <a:latin typeface="Calibri"/>
        <a:ea typeface="Calibri"/>
        <a:cs typeface=""/>
      </a:majorFont>
      <a:minorFont>
        <a:latin typeface="Calibri"/>
        <a:ea typeface="Calibr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 - Default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">
      <a:majorFont>
        <a:latin typeface="Calibri"/>
        <a:ea typeface="Calibri"/>
        <a:cs typeface=""/>
      </a:majorFont>
      <a:minorFont>
        <a:latin typeface="Calibri"/>
        <a:ea typeface="Calibr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934</Words>
  <Application>Microsoft Office PowerPoint</Application>
  <PresentationFormat>全屏显示(16:9)</PresentationFormat>
  <Paragraphs>146</Paragraphs>
  <Slides>25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5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Office 主题</vt:lpstr>
      <vt:lpstr>Office 主题 - Default</vt:lpstr>
      <vt:lpstr>1_Office 主题 - Default</vt:lpstr>
      <vt:lpstr>3_Office 主题 - Default</vt:lpstr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pjb008</cp:lastModifiedBy>
  <cp:revision>322</cp:revision>
  <dcterms:created xsi:type="dcterms:W3CDTF">2017-01-09T09:44:00Z</dcterms:created>
  <dcterms:modified xsi:type="dcterms:W3CDTF">2020-04-13T08:57:12Z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