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3" r:id="rId4"/>
  </p:sldMasterIdLst>
  <p:notesMasterIdLst>
    <p:notesMasterId r:id="rId29"/>
  </p:notesMasterIdLst>
  <p:handoutMasterIdLst>
    <p:handoutMasterId r:id="rId32"/>
  </p:handoutMasterIdLst>
  <p:sldIdLst>
    <p:sldId id="396" r:id="rId5"/>
    <p:sldId id="642" r:id="rId6"/>
    <p:sldId id="737" r:id="rId7"/>
    <p:sldId id="711" r:id="rId8"/>
    <p:sldId id="713" r:id="rId9"/>
    <p:sldId id="714" r:id="rId10"/>
    <p:sldId id="715" r:id="rId11"/>
    <p:sldId id="717" r:id="rId12"/>
    <p:sldId id="718" r:id="rId13"/>
    <p:sldId id="719" r:id="rId14"/>
    <p:sldId id="720" r:id="rId15"/>
    <p:sldId id="685" r:id="rId16"/>
    <p:sldId id="686" r:id="rId17"/>
    <p:sldId id="687" r:id="rId18"/>
    <p:sldId id="689" r:id="rId19"/>
    <p:sldId id="699" r:id="rId20"/>
    <p:sldId id="690" r:id="rId21"/>
    <p:sldId id="700" r:id="rId22"/>
    <p:sldId id="692" r:id="rId23"/>
    <p:sldId id="693" r:id="rId24"/>
    <p:sldId id="694" r:id="rId25"/>
    <p:sldId id="695" r:id="rId26"/>
    <p:sldId id="696" r:id="rId27"/>
    <p:sldId id="697" r:id="rId28"/>
    <p:sldId id="738" r:id="rId30"/>
    <p:sldId id="698" r:id="rId31"/>
  </p:sldIdLst>
  <p:sldSz cx="9144000" cy="5143500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00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778" y="72"/>
      </p:cViewPr>
      <p:guideLst>
        <p:guide orient="horz" pos="170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45004" cy="45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FD3D367-4252-48A5-8B96-51D95E89A97C}" type="slidenum">
              <a:rPr kumimoji="0" lang="zh-CN" altLang="en-US" sz="1200" b="1" i="0" u="none" strike="noStrike" kern="1200" cap="none" spc="0" normalizeH="0" baseline="0" noProof="1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ea"/>
                <a:sym typeface="Calibri" panose="020F0502020204030204" pitchFamily="34" charset="0"/>
              </a:rPr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6386" name="幻灯片图像占位符 6144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6147" name="文本占位符 6145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Click to edit Master text styles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1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Second level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2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Third level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3" indent="685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Fourth level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4" indent="914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Fifth level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1pPr>
    <a:lvl2pPr lvl="1" indent="228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2pPr>
    <a:lvl3pPr lvl="2" indent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3pPr>
    <a:lvl4pPr lvl="3" indent="685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4pPr>
    <a:lvl5pPr lvl="4" indent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5pPr>
    <a:lvl6pPr marL="2286000" lvl="5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6pPr>
    <a:lvl7pPr marL="2743200" lvl="6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7pPr>
    <a:lvl8pPr marL="3200400" lvl="7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8pPr>
    <a:lvl9pPr marL="3657600" lvl="8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34E8625-9AF1-41C2-9B21-31C76D9A7268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34E8625-9AF1-41C2-9B21-31C76D9A7268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68263"/>
            <a:ext cx="2057400" cy="5075237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68263"/>
            <a:ext cx="6052930" cy="507523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34E8625-9AF1-41C2-9B21-31C76D9A7268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1444778-223E-4CF4-B6A7-04A3CBCD9677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1444778-223E-4CF4-B6A7-04A3CBCD9677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1444778-223E-4CF4-B6A7-04A3CBCD9677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1444778-223E-4CF4-B6A7-04A3CBCD9677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1444778-223E-4CF4-B6A7-04A3CBCD9677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1444778-223E-4CF4-B6A7-04A3CBCD9677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1444778-223E-4CF4-B6A7-04A3CBCD9677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1444778-223E-4CF4-B6A7-04A3CBCD9677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34E8625-9AF1-41C2-9B21-31C76D9A7268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1444778-223E-4CF4-B6A7-04A3CBCD9677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1444778-223E-4CF4-B6A7-04A3CBCD9677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1444778-223E-4CF4-B6A7-04A3CBCD9677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1444778-223E-4CF4-B6A7-04A3CBCD9677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6C39F1A-8B0B-4C19-B2DF-1786F951701A}" type="slidenum">
              <a:rPr kumimoji="0" lang="zh-CN" altLang="en-US" sz="1200" b="1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ea"/>
                <a:sym typeface="Calibri" panose="020F0502020204030204" pitchFamily="34" charset="0"/>
              </a:rPr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4A5166D-10F7-4553-A2D0-17F2D025A912}" type="slidenum">
              <a:rPr kumimoji="0" lang="zh-CN" altLang="en-US" sz="1200" b="1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ea"/>
                <a:sym typeface="Calibri" panose="020F0502020204030204" pitchFamily="34" charset="0"/>
              </a:rPr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EADA8DC-7C00-4E4D-897A-CABCF574F9C8}" type="slidenum">
              <a:rPr kumimoji="0" lang="zh-CN" altLang="en-US" sz="1200" b="1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ea"/>
                <a:sym typeface="Calibri" panose="020F0502020204030204" pitchFamily="34" charset="0"/>
              </a:rPr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AF00FFF-F3E9-4EFB-9E53-D76A1B93B817}" type="slidenum">
              <a:rPr kumimoji="0" lang="zh-CN" altLang="en-US" sz="1200" b="1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ea"/>
                <a:sym typeface="Calibri" panose="020F0502020204030204" pitchFamily="34" charset="0"/>
              </a:rPr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F9EBCBE-17BB-44CB-96DA-3C65EEEE8B74}" type="slidenum">
              <a:rPr kumimoji="0" lang="zh-CN" altLang="en-US" sz="1200" b="1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ea"/>
                <a:sym typeface="Calibri" panose="020F0502020204030204" pitchFamily="34" charset="0"/>
              </a:rPr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DD211F-54FE-4CAE-9BD1-ED6EA9FBF677}" type="slidenum">
              <a:rPr kumimoji="0" lang="zh-CN" altLang="en-US" sz="1200" b="1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ea"/>
                <a:sym typeface="Calibri" panose="020F0502020204030204" pitchFamily="34" charset="0"/>
              </a:rPr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34E8625-9AF1-41C2-9B21-31C76D9A7268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1CD3D29-BBEE-4C0A-B0D3-EC6E1405F3B1}" type="slidenum">
              <a:rPr kumimoji="0" lang="zh-CN" altLang="en-US" sz="1200" b="1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ea"/>
                <a:sym typeface="Calibri" panose="020F0502020204030204" pitchFamily="34" charset="0"/>
              </a:rPr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A2A9A0E-CC8F-4F8F-A6B2-3263F4EE36FF}" type="slidenum">
              <a:rPr kumimoji="0" lang="zh-CN" altLang="en-US" sz="1200" b="1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ea"/>
                <a:sym typeface="Calibri" panose="020F0502020204030204" pitchFamily="34" charset="0"/>
              </a:rPr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F42E725-EDEA-4142-BF28-7A8B227A9C9A}" type="slidenum">
              <a:rPr kumimoji="0" lang="zh-CN" altLang="en-US" sz="1200" b="1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ea"/>
                <a:sym typeface="Calibri" panose="020F0502020204030204" pitchFamily="34" charset="0"/>
              </a:rPr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D4B69AB-6EB3-431A-A225-63409720CFB7}" type="slidenum">
              <a:rPr kumimoji="0" lang="zh-CN" altLang="en-US" sz="1200" b="1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ea"/>
                <a:sym typeface="Calibri" panose="020F0502020204030204" pitchFamily="34" charset="0"/>
              </a:rPr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FB8F870-EB69-4A62-98EB-14804064D0D6}" type="slidenum">
              <a:rPr kumimoji="0" lang="zh-CN" altLang="en-US" sz="1200" b="1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ea"/>
                <a:sym typeface="Calibri" panose="020F0502020204030204" pitchFamily="34" charset="0"/>
              </a:rPr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2504" cy="3943350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0"/>
            <a:ext cx="4032504" cy="3943350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34E8625-9AF1-41C2-9B21-31C76D9A7268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34E8625-9AF1-41C2-9B21-31C76D9A7268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34E8625-9AF1-41C2-9B21-31C76D9A7268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34E8625-9AF1-41C2-9B21-31C76D9A7268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34E8625-9AF1-41C2-9B21-31C76D9A7268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 vert="horz" wrap="square" lIns="45718" tIns="45718" rIns="45718" bIns="45718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34E8625-9AF1-41C2-9B21-31C76D9A7268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4"/>
          <p:cNvSpPr/>
          <p:nvPr>
            <p:ph type="title"/>
          </p:nvPr>
        </p:nvSpPr>
        <p:spPr>
          <a:xfrm>
            <a:off x="457200" y="68263"/>
            <a:ext cx="8229600" cy="1131887"/>
          </a:xfrm>
          <a:prstGeom prst="rect">
            <a:avLst/>
          </a:prstGeom>
          <a:noFill/>
          <a:ln w="12700">
            <a:noFill/>
          </a:ln>
        </p:spPr>
        <p:txBody>
          <a:bodyPr lIns="45718" tIns="45718" rIns="45718" bIns="45718" anchor="ctr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7" name="文本占位符 1025"/>
          <p:cNvSpPr/>
          <p:nvPr>
            <p:ph type="body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 w="12700">
            <a:noFill/>
          </a:ln>
        </p:spPr>
        <p:txBody>
          <a:bodyPr lIns="45718" tIns="45718" rIns="45718" bIns="45718" anchor="t"/>
          <a:p>
            <a:pPr lvl="0" indent="-34290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 indent="-3259455"/>
            <a:r>
              <a:rPr lang="en-US" altLang="zh-CN" dirty="0"/>
              <a:t>Second level</a:t>
            </a:r>
            <a:endParaRPr lang="en-US" altLang="zh-CN" dirty="0"/>
          </a:p>
          <a:p>
            <a:pPr lvl="2" indent="-3038475"/>
            <a:r>
              <a:rPr lang="en-US" altLang="zh-CN" dirty="0"/>
              <a:t>Third level</a:t>
            </a:r>
            <a:endParaRPr lang="en-US" altLang="zh-CN" dirty="0"/>
          </a:p>
          <a:p>
            <a:pPr lvl="3" indent="-3634105"/>
            <a:r>
              <a:rPr lang="en-US" altLang="zh-CN" dirty="0"/>
              <a:t>Fourth level</a:t>
            </a:r>
            <a:endParaRPr lang="en-US" altLang="zh-CN" dirty="0"/>
          </a:p>
          <a:p>
            <a:pPr lvl="4" indent="-3634105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2" name="灯片编号占位符 1026"/>
          <p:cNvSpPr>
            <a:spLocks noGrp="1"/>
          </p:cNvSpPr>
          <p:nvPr>
            <p:ph type="sldNum" sz="quarter" idx="2"/>
          </p:nvPr>
        </p:nvSpPr>
        <p:spPr>
          <a:xfrm>
            <a:off x="8426450" y="4765675"/>
            <a:ext cx="257175" cy="269875"/>
          </a:xfrm>
          <a:prstGeom prst="rect">
            <a:avLst/>
          </a:prstGeom>
          <a:noFill/>
          <a:ln w="12700">
            <a:noFill/>
          </a:ln>
        </p:spPr>
        <p:txBody>
          <a:bodyPr vert="horz" wrap="none" lIns="45718" tIns="45718" rIns="45718" bIns="45718" numCol="1" anchor="ctr" anchorCtr="0" compatLnSpc="1"/>
          <a:lstStyle>
            <a:lvl1pPr algn="r">
              <a:defRPr sz="1200" b="0" noProof="1" dirty="0">
                <a:solidFill>
                  <a:srgbClr val="888888"/>
                </a:solidFill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34E8625-9AF1-41C2-9B21-31C76D9A7268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rgbClr val="000000"/>
          </a:solidFill>
          <a:latin typeface="+mj-lt"/>
          <a:ea typeface="+mj-ea"/>
          <a:cs typeface="Calibri" panose="020F0502020204030204" pitchFamily="34" charset="0"/>
          <a:sym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5pPr>
      <a:lvl6pPr marL="4572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6pPr>
      <a:lvl7pPr marL="9144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7pPr>
      <a:lvl8pPr marL="13716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8pPr>
      <a:lvl9pPr marL="18288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1pPr>
      <a:lvl2pPr marL="3716655" lvl="1" indent="-325945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2pPr>
      <a:lvl3pPr marL="3952875" lvl="2" indent="-303847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3pPr>
      <a:lvl4pPr marL="5005705" lvl="3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4pPr>
      <a:lvl5pPr marL="5462905" lvl="4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»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5pPr>
      <a:lvl6pPr marL="2514600" lvl="5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0" lvl="1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0" lvl="2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0" lvl="3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0" lvl="4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286000" lvl="5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743200" lvl="6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200400" lvl="7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657600" lvl="8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5120" descr="imag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-7937"/>
            <a:ext cx="9144000" cy="368300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2051" name="图片 5121" descr="image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4879975"/>
            <a:ext cx="9144000" cy="2667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2" name="灯片编号占位符 5122"/>
          <p:cNvSpPr>
            <a:spLocks noGrp="1"/>
          </p:cNvSpPr>
          <p:nvPr>
            <p:ph type="sldNum" sz="quarter" idx="2"/>
          </p:nvPr>
        </p:nvSpPr>
        <p:spPr>
          <a:xfrm>
            <a:off x="6315075" y="4627563"/>
            <a:ext cx="234950" cy="247650"/>
          </a:xfrm>
          <a:prstGeom prst="rect">
            <a:avLst/>
          </a:prstGeom>
          <a:noFill/>
          <a:ln w="12700">
            <a:noFill/>
          </a:ln>
        </p:spPr>
        <p:txBody>
          <a:bodyPr vert="horz" wrap="none" lIns="34290" tIns="34290" rIns="34290" bIns="34290" numCol="1" anchor="ctr" anchorCtr="0" compatLnSpc="1"/>
          <a:lstStyle>
            <a:lvl1pPr algn="r">
              <a:defRPr sz="1200" b="0" noProof="1" dirty="0">
                <a:solidFill>
                  <a:srgbClr val="888888"/>
                </a:solidFill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1444778-223E-4CF4-B6A7-04A3CBCD9677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rgbClr val="000000"/>
          </a:solidFill>
          <a:latin typeface="+mj-lt"/>
          <a:ea typeface="+mj-ea"/>
          <a:cs typeface="Calibri" panose="020F0502020204030204" pitchFamily="34" charset="0"/>
          <a:sym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5pPr>
      <a:lvl6pPr marL="4572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6pPr>
      <a:lvl7pPr marL="9144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7pPr>
      <a:lvl8pPr marL="13716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8pPr>
      <a:lvl9pPr marL="18288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1pPr>
      <a:lvl2pPr marL="3716655" lvl="1" indent="-325945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2pPr>
      <a:lvl3pPr marL="3952875" lvl="2" indent="-303847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3pPr>
      <a:lvl4pPr marL="5005705" lvl="3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4pPr>
      <a:lvl5pPr marL="5462905" lvl="4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»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5pPr>
      <a:lvl6pPr marL="2514600" lvl="5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0" lvl="1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0" lvl="2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0" lvl="3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0" lvl="4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286000" lvl="5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743200" lvl="6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200400" lvl="7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657600" lvl="8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文本占位符 2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noProof="1" dirty="0">
                <a:solidFill>
                  <a:srgbClr val="898989"/>
                </a:solidFill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1FDD982-653C-4858-95C9-547878939D00}" type="slidenum">
              <a:rPr kumimoji="0" lang="zh-CN" altLang="en-US" sz="1200" b="1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ea"/>
                <a:sym typeface="Calibri" panose="020F0502020204030204" pitchFamily="34" charset="0"/>
              </a:rPr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17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3.png"/><Relationship Id="rId1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27.png"/><Relationship Id="rId4" Type="http://schemas.openxmlformats.org/officeDocument/2006/relationships/image" Target="../media/image1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任意多边形 7168"/>
          <p:cNvSpPr/>
          <p:nvPr/>
        </p:nvSpPr>
        <p:spPr>
          <a:xfrm>
            <a:off x="-28575" y="4264025"/>
            <a:ext cx="9201150" cy="1263650"/>
          </a:xfrm>
          <a:custGeom>
            <a:avLst/>
            <a:gdLst/>
            <a:ahLst/>
            <a:cxnLst>
              <a:cxn ang="0">
                <a:pos x="0" y="494813"/>
              </a:cxn>
              <a:cxn ang="0">
                <a:pos x="4600575" y="0"/>
              </a:cxn>
              <a:cxn ang="0">
                <a:pos x="9201150" y="494813"/>
              </a:cxn>
              <a:cxn ang="0">
                <a:pos x="9201150" y="1263650"/>
              </a:cxn>
              <a:cxn ang="0">
                <a:pos x="0" y="1263650"/>
              </a:cxn>
              <a:cxn ang="0">
                <a:pos x="0" y="494813"/>
              </a:cxn>
            </a:cxnLst>
            <a:pathLst>
              <a:path w="21600" h="21600">
                <a:moveTo>
                  <a:pt x="0" y="8458"/>
                </a:moveTo>
                <a:lnTo>
                  <a:pt x="10800" y="0"/>
                </a:lnTo>
                <a:lnTo>
                  <a:pt x="21600" y="8458"/>
                </a:lnTo>
                <a:lnTo>
                  <a:pt x="21600" y="21600"/>
                </a:lnTo>
                <a:lnTo>
                  <a:pt x="0" y="21600"/>
                </a:lnTo>
                <a:lnTo>
                  <a:pt x="0" y="8458"/>
                </a:lnTo>
                <a:close/>
              </a:path>
            </a:pathLst>
          </a:custGeom>
          <a:solidFill>
            <a:srgbClr val="FFFFFF"/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17410" name="图片 7169" descr="image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71500" cy="5715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17411" name="矩形 7170"/>
          <p:cNvSpPr/>
          <p:nvPr/>
        </p:nvSpPr>
        <p:spPr>
          <a:xfrm>
            <a:off x="-11112" y="-28575"/>
            <a:ext cx="9201150" cy="5200650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txBody>
          <a:bodyPr lIns="45720" rIns="45720" anchor="ctr"/>
          <a:p>
            <a:pPr hangingPunct="0"/>
            <a:endParaRPr lang="en-US" altLang="en-US" dirty="0"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17412" name="任意多边形 7171"/>
          <p:cNvSpPr/>
          <p:nvPr/>
        </p:nvSpPr>
        <p:spPr>
          <a:xfrm>
            <a:off x="-11112" y="4264025"/>
            <a:ext cx="9201150" cy="1263650"/>
          </a:xfrm>
          <a:custGeom>
            <a:avLst/>
            <a:gdLst/>
            <a:ahLst/>
            <a:cxnLst>
              <a:cxn ang="0">
                <a:pos x="0" y="494813"/>
              </a:cxn>
              <a:cxn ang="0">
                <a:pos x="4600576" y="0"/>
              </a:cxn>
              <a:cxn ang="0">
                <a:pos x="9201151" y="494813"/>
              </a:cxn>
              <a:cxn ang="0">
                <a:pos x="9201151" y="1263650"/>
              </a:cxn>
              <a:cxn ang="0">
                <a:pos x="0" y="1263650"/>
              </a:cxn>
              <a:cxn ang="0">
                <a:pos x="0" y="494813"/>
              </a:cxn>
            </a:cxnLst>
            <a:pathLst>
              <a:path w="21600" h="21600">
                <a:moveTo>
                  <a:pt x="0" y="8458"/>
                </a:moveTo>
                <a:lnTo>
                  <a:pt x="10800" y="0"/>
                </a:lnTo>
                <a:lnTo>
                  <a:pt x="21600" y="8458"/>
                </a:lnTo>
                <a:lnTo>
                  <a:pt x="21600" y="21600"/>
                </a:lnTo>
                <a:lnTo>
                  <a:pt x="0" y="21600"/>
                </a:lnTo>
                <a:lnTo>
                  <a:pt x="0" y="8458"/>
                </a:lnTo>
                <a:close/>
              </a:path>
            </a:pathLst>
          </a:custGeom>
          <a:solidFill>
            <a:srgbClr val="FFFFFF"/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413" name="矩形 7172"/>
          <p:cNvSpPr/>
          <p:nvPr/>
        </p:nvSpPr>
        <p:spPr>
          <a:xfrm>
            <a:off x="3849688" y="4827588"/>
            <a:ext cx="1668462" cy="293687"/>
          </a:xfrm>
          <a:prstGeom prst="rect">
            <a:avLst/>
          </a:prstGeom>
          <a:noFill/>
          <a:ln w="12700">
            <a:noFill/>
          </a:ln>
        </p:spPr>
        <p:txBody>
          <a:bodyPr lIns="45720" rIns="45720" anchor="t">
            <a:spAutoFit/>
          </a:bodyPr>
          <a:p>
            <a:pPr algn="ctr" hangingPunct="0"/>
            <a:r>
              <a:rPr lang="en-US" altLang="zh-CN" sz="1300" b="0" dirty="0">
                <a:solidFill>
                  <a:schemeClr val="accent1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www.xybsyw.com</a:t>
            </a:r>
            <a:endParaRPr lang="en-US" altLang="zh-CN" sz="1300" b="0" dirty="0">
              <a:solidFill>
                <a:schemeClr val="accent1"/>
              </a:solidFill>
              <a:latin typeface="文鼎中楷体" panose="03000600000000000000" charset="-122"/>
              <a:ea typeface="文鼎中楷体" panose="03000600000000000000" charset="-122"/>
              <a:sym typeface="微软雅黑" panose="020B0503020204020204" pitchFamily="34" charset="-122"/>
            </a:endParaRPr>
          </a:p>
        </p:txBody>
      </p:sp>
      <p:pic>
        <p:nvPicPr>
          <p:cNvPr id="17414" name="图片 7173" descr="未标题-2-01.png"/>
          <p:cNvPicPr>
            <a:picLocks noChangeAspect="1"/>
          </p:cNvPicPr>
          <p:nvPr/>
        </p:nvPicPr>
        <p:blipFill>
          <a:blip r:embed="rId2"/>
          <a:srcRect l="11931" t="5841" r="17577" b="54250"/>
          <a:stretch>
            <a:fillRect/>
          </a:stretch>
        </p:blipFill>
        <p:spPr>
          <a:xfrm>
            <a:off x="791528" y="366395"/>
            <a:ext cx="7556500" cy="4098925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7175" name="矩形 7174"/>
          <p:cNvSpPr/>
          <p:nvPr/>
        </p:nvSpPr>
        <p:spPr>
          <a:xfrm>
            <a:off x="2305685" y="1898650"/>
            <a:ext cx="4218940" cy="583565"/>
          </a:xfrm>
          <a:prstGeom prst="rect">
            <a:avLst/>
          </a:prstGeom>
          <a:noFill/>
          <a:ln w="12700">
            <a:noFill/>
          </a:ln>
          <a:effectLst>
            <a:outerShdw algn="ctr" rotWithShape="0">
              <a:srgbClr val="000000">
                <a:alpha val="31424"/>
              </a:srgbClr>
            </a:outerShdw>
          </a:effectLst>
        </p:spPr>
        <p:txBody>
          <a:bodyPr wrap="square" lIns="45720" rIns="4572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微软雅黑" panose="020B0503020204020204" pitchFamily="34" charset="-122"/>
              </a:rPr>
              <a:t>学 生 端 操 作 指 南  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微软雅黑" panose="020B0503020204020204" pitchFamily="34" charset="-122"/>
            </a:endParaRPr>
          </a:p>
        </p:txBody>
      </p:sp>
      <p:pic>
        <p:nvPicPr>
          <p:cNvPr id="17416" name="图片 7175" descr="xybsyw.logo--filtered.png"/>
          <p:cNvPicPr>
            <a:picLocks noChangeAspect="1"/>
          </p:cNvPicPr>
          <p:nvPr/>
        </p:nvPicPr>
        <p:blipFill>
          <a:blip r:embed="rId3"/>
          <a:srcRect l="21" r="69138"/>
          <a:stretch>
            <a:fillRect/>
          </a:stretch>
        </p:blipFill>
        <p:spPr>
          <a:xfrm>
            <a:off x="4365625" y="4416425"/>
            <a:ext cx="439738" cy="419100"/>
          </a:xfrm>
          <a:prstGeom prst="rect">
            <a:avLst/>
          </a:prstGeom>
          <a:noFill/>
          <a:ln w="12700">
            <a:noFill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" name="图片 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56250" y="1000125"/>
            <a:ext cx="1689100" cy="30067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9813" y="1000125"/>
            <a:ext cx="1690688" cy="30067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7651" name="矩形 59407"/>
          <p:cNvSpPr/>
          <p:nvPr/>
        </p:nvSpPr>
        <p:spPr>
          <a:xfrm>
            <a:off x="12700" y="4763"/>
            <a:ext cx="3451225" cy="338137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p>
            <a:pPr hangingPunct="0"/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 APP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操作指南</a:t>
            </a:r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--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实习评价</a:t>
            </a:r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--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个人评价</a:t>
            </a:r>
            <a:endParaRPr lang="zh-CN" altLang="en-US" dirty="0">
              <a:solidFill>
                <a:srgbClr val="FFFFFF"/>
              </a:solidFill>
              <a:latin typeface="文鼎中楷体" panose="03000600000000000000" charset="-122"/>
              <a:ea typeface="文鼎中楷体" panose="03000600000000000000" charset="-122"/>
              <a:sym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" y="1000125"/>
            <a:ext cx="1690688" cy="30067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7653" name="文本框 11"/>
          <p:cNvSpPr txBox="1"/>
          <p:nvPr/>
        </p:nvSpPr>
        <p:spPr>
          <a:xfrm>
            <a:off x="-41275" y="4141788"/>
            <a:ext cx="1744663" cy="37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en-US" altLang="zh-CN" sz="1400" b="0">
                <a:latin typeface="文鼎中楷体" panose="03000600000000000000" charset="-122"/>
                <a:ea typeface="文鼎中楷体" panose="03000600000000000000" charset="-122"/>
              </a:rPr>
              <a:t>1.</a:t>
            </a:r>
            <a:r>
              <a:rPr lang="zh-CN" altLang="en-US" sz="1400" b="0">
                <a:latin typeface="文鼎中楷体" panose="03000600000000000000" charset="-122"/>
                <a:ea typeface="文鼎中楷体" panose="03000600000000000000" charset="-122"/>
              </a:rPr>
              <a:t>我的</a:t>
            </a:r>
            <a:r>
              <a:rPr lang="en-US" altLang="zh-CN" sz="1400" b="0">
                <a:latin typeface="文鼎中楷体" panose="03000600000000000000" charset="-122"/>
                <a:ea typeface="文鼎中楷体" panose="03000600000000000000" charset="-122"/>
              </a:rPr>
              <a:t>--</a:t>
            </a:r>
            <a:r>
              <a:rPr lang="zh-CN" altLang="en-US" sz="1400" b="0">
                <a:latin typeface="文鼎中楷体" panose="03000600000000000000" charset="-122"/>
                <a:ea typeface="文鼎中楷体" panose="03000600000000000000" charset="-122"/>
              </a:rPr>
              <a:t>实习评价</a:t>
            </a:r>
            <a:endParaRPr lang="zh-CN" altLang="en-US" sz="1400" b="0"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27654" name="文本框 17"/>
          <p:cNvSpPr txBox="1"/>
          <p:nvPr/>
        </p:nvSpPr>
        <p:spPr>
          <a:xfrm>
            <a:off x="1773238" y="4141788"/>
            <a:ext cx="1798637" cy="37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en-US" altLang="zh-CN" sz="1400" b="0">
                <a:latin typeface="文鼎中楷体" panose="03000600000000000000" charset="-122"/>
                <a:ea typeface="文鼎中楷体" panose="03000600000000000000" charset="-122"/>
              </a:rPr>
              <a:t>2.“</a:t>
            </a:r>
            <a:r>
              <a:rPr lang="zh-CN" altLang="en-US" sz="1400" b="0">
                <a:latin typeface="文鼎中楷体" panose="03000600000000000000" charset="-122"/>
                <a:ea typeface="文鼎中楷体" panose="03000600000000000000" charset="-122"/>
              </a:rPr>
              <a:t>实习过程</a:t>
            </a:r>
            <a:r>
              <a:rPr lang="en-US" altLang="zh-CN" sz="1400" b="0">
                <a:latin typeface="文鼎中楷体" panose="03000600000000000000" charset="-122"/>
                <a:ea typeface="文鼎中楷体" panose="03000600000000000000" charset="-122"/>
              </a:rPr>
              <a:t>”</a:t>
            </a:r>
            <a:r>
              <a:rPr lang="zh-CN" altLang="en-US" sz="1400" b="0">
                <a:latin typeface="文鼎中楷体" panose="03000600000000000000" charset="-122"/>
                <a:ea typeface="文鼎中楷体" panose="03000600000000000000" charset="-122"/>
              </a:rPr>
              <a:t>评价</a:t>
            </a:r>
            <a:endParaRPr lang="zh-CN" altLang="en-US" sz="1400" b="0"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-41275" y="398463"/>
            <a:ext cx="7070725" cy="4603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实习评价</a:t>
            </a:r>
            <a:r>
              <a:rPr kumimoji="0" lang="en-US" altLang="zh-CN" sz="2400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--</a:t>
            </a:r>
            <a:r>
              <a:rPr kumimoji="0" lang="zh-CN" altLang="en-US" sz="2400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个人评价</a:t>
            </a:r>
            <a:endParaRPr kumimoji="0" lang="zh-CN" altLang="en-US" sz="2400" b="0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275" y="2792413"/>
            <a:ext cx="1635125" cy="230188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2775" y="1000125"/>
            <a:ext cx="1689100" cy="30067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3638" y="1000125"/>
            <a:ext cx="1689100" cy="30067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7659" name="文本框 20"/>
          <p:cNvSpPr txBox="1"/>
          <p:nvPr/>
        </p:nvSpPr>
        <p:spPr>
          <a:xfrm>
            <a:off x="3649663" y="4143375"/>
            <a:ext cx="1798637" cy="3698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en-US" altLang="zh-CN" sz="1400" b="0">
                <a:latin typeface="文鼎中楷体" panose="03000600000000000000" charset="-122"/>
                <a:ea typeface="文鼎中楷体" panose="03000600000000000000" charset="-122"/>
              </a:rPr>
              <a:t>3.“</a:t>
            </a:r>
            <a:r>
              <a:rPr lang="zh-CN" altLang="en-US" sz="1400" b="0">
                <a:latin typeface="文鼎中楷体" panose="03000600000000000000" charset="-122"/>
                <a:ea typeface="文鼎中楷体" panose="03000600000000000000" charset="-122"/>
              </a:rPr>
              <a:t>老师</a:t>
            </a:r>
            <a:r>
              <a:rPr lang="en-US" altLang="zh-CN" sz="1400" b="0">
                <a:latin typeface="文鼎中楷体" panose="03000600000000000000" charset="-122"/>
                <a:ea typeface="文鼎中楷体" panose="03000600000000000000" charset="-122"/>
              </a:rPr>
              <a:t>”</a:t>
            </a:r>
            <a:r>
              <a:rPr lang="zh-CN" altLang="en-US" sz="1400" b="0">
                <a:latin typeface="文鼎中楷体" panose="03000600000000000000" charset="-122"/>
                <a:ea typeface="文鼎中楷体" panose="03000600000000000000" charset="-122"/>
              </a:rPr>
              <a:t>评价</a:t>
            </a:r>
            <a:endParaRPr lang="zh-CN" altLang="en-US" sz="1400" b="0"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27660" name="文本框 22"/>
          <p:cNvSpPr txBox="1"/>
          <p:nvPr/>
        </p:nvSpPr>
        <p:spPr>
          <a:xfrm>
            <a:off x="5591175" y="4143375"/>
            <a:ext cx="1798638" cy="3698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en-US" altLang="zh-CN" sz="1400" b="0">
                <a:latin typeface="文鼎中楷体" panose="03000600000000000000" charset="-122"/>
                <a:ea typeface="文鼎中楷体" panose="03000600000000000000" charset="-122"/>
              </a:rPr>
              <a:t>4.“</a:t>
            </a:r>
            <a:r>
              <a:rPr lang="zh-CN" altLang="en-US" sz="1400" b="0">
                <a:latin typeface="文鼎中楷体" panose="03000600000000000000" charset="-122"/>
                <a:ea typeface="文鼎中楷体" panose="03000600000000000000" charset="-122"/>
              </a:rPr>
              <a:t>校友邦</a:t>
            </a:r>
            <a:r>
              <a:rPr lang="en-US" altLang="zh-CN" sz="1400" b="0">
                <a:latin typeface="文鼎中楷体" panose="03000600000000000000" charset="-122"/>
                <a:ea typeface="文鼎中楷体" panose="03000600000000000000" charset="-122"/>
              </a:rPr>
              <a:t>”</a:t>
            </a:r>
            <a:r>
              <a:rPr lang="zh-CN" altLang="en-US" sz="1400" b="0">
                <a:latin typeface="文鼎中楷体" panose="03000600000000000000" charset="-122"/>
                <a:ea typeface="文鼎中楷体" panose="03000600000000000000" charset="-122"/>
              </a:rPr>
              <a:t>评价</a:t>
            </a:r>
            <a:endParaRPr lang="zh-CN" altLang="en-US" sz="1400" b="0"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27661" name="文本框 29"/>
          <p:cNvSpPr txBox="1"/>
          <p:nvPr/>
        </p:nvSpPr>
        <p:spPr>
          <a:xfrm>
            <a:off x="7389813" y="4143375"/>
            <a:ext cx="1798637" cy="3698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en-US" altLang="zh-CN" sz="1400" b="0">
                <a:latin typeface="文鼎中楷体" panose="03000600000000000000" charset="-122"/>
                <a:ea typeface="文鼎中楷体" panose="03000600000000000000" charset="-122"/>
              </a:rPr>
              <a:t>5.“</a:t>
            </a:r>
            <a:r>
              <a:rPr lang="zh-CN" altLang="en-US" sz="1400" b="0">
                <a:latin typeface="文鼎中楷体" panose="03000600000000000000" charset="-122"/>
                <a:ea typeface="文鼎中楷体" panose="03000600000000000000" charset="-122"/>
              </a:rPr>
              <a:t>课程</a:t>
            </a:r>
            <a:r>
              <a:rPr lang="en-US" altLang="zh-CN" sz="1400" b="0">
                <a:latin typeface="文鼎中楷体" panose="03000600000000000000" charset="-122"/>
                <a:ea typeface="文鼎中楷体" panose="03000600000000000000" charset="-122"/>
              </a:rPr>
              <a:t>”</a:t>
            </a:r>
            <a:r>
              <a:rPr lang="zh-CN" altLang="en-US" sz="1400" b="0">
                <a:latin typeface="文鼎中楷体" panose="03000600000000000000" charset="-122"/>
                <a:ea typeface="文鼎中楷体" panose="03000600000000000000" charset="-122"/>
              </a:rPr>
              <a:t>评价</a:t>
            </a:r>
            <a:endParaRPr lang="zh-CN" altLang="en-US" sz="1400" b="0">
              <a:latin typeface="文鼎中楷体" panose="03000600000000000000" charset="-122"/>
              <a:ea typeface="文鼎中楷体" panose="03000600000000000000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矩形 59407"/>
          <p:cNvSpPr/>
          <p:nvPr/>
        </p:nvSpPr>
        <p:spPr>
          <a:xfrm>
            <a:off x="12700" y="4763"/>
            <a:ext cx="3451225" cy="338137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p>
            <a:pPr hangingPunct="0"/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 APP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操作指南</a:t>
            </a:r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--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实习评价</a:t>
            </a:r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--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企业评价</a:t>
            </a:r>
            <a:endParaRPr lang="zh-CN" altLang="en-US" dirty="0">
              <a:solidFill>
                <a:srgbClr val="FFFFFF"/>
              </a:solidFill>
              <a:latin typeface="文鼎中楷体" panose="03000600000000000000" charset="-122"/>
              <a:ea typeface="文鼎中楷体" panose="03000600000000000000" charset="-122"/>
              <a:sym typeface="微软雅黑" panose="020B0503020204020204" pitchFamily="34" charset="-122"/>
            </a:endParaRPr>
          </a:p>
        </p:txBody>
      </p:sp>
      <p:sp>
        <p:nvSpPr>
          <p:cNvPr id="28674" name="文本框 11"/>
          <p:cNvSpPr txBox="1"/>
          <p:nvPr/>
        </p:nvSpPr>
        <p:spPr>
          <a:xfrm>
            <a:off x="120650" y="4513263"/>
            <a:ext cx="1746250" cy="37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en-US" altLang="zh-CN" sz="1400" b="0">
                <a:latin typeface="文鼎中楷体" panose="03000600000000000000" charset="-122"/>
                <a:ea typeface="文鼎中楷体" panose="03000600000000000000" charset="-122"/>
              </a:rPr>
              <a:t>1.</a:t>
            </a:r>
            <a:r>
              <a:rPr lang="zh-CN" altLang="en-US" sz="1400" b="0">
                <a:latin typeface="文鼎中楷体" panose="03000600000000000000" charset="-122"/>
                <a:ea typeface="文鼎中楷体" panose="03000600000000000000" charset="-122"/>
              </a:rPr>
              <a:t>我的</a:t>
            </a:r>
            <a:r>
              <a:rPr lang="en-US" altLang="zh-CN" sz="1400" b="0">
                <a:latin typeface="文鼎中楷体" panose="03000600000000000000" charset="-122"/>
                <a:ea typeface="文鼎中楷体" panose="03000600000000000000" charset="-122"/>
              </a:rPr>
              <a:t>--</a:t>
            </a:r>
            <a:r>
              <a:rPr lang="zh-CN" altLang="en-US" sz="1400" b="0">
                <a:latin typeface="文鼎中楷体" panose="03000600000000000000" charset="-122"/>
                <a:ea typeface="文鼎中楷体" panose="03000600000000000000" charset="-122"/>
              </a:rPr>
              <a:t>实习评价</a:t>
            </a:r>
            <a:endParaRPr lang="zh-CN" altLang="en-US" sz="1400" b="0"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28675" name="文本框 17"/>
          <p:cNvSpPr txBox="1"/>
          <p:nvPr/>
        </p:nvSpPr>
        <p:spPr>
          <a:xfrm>
            <a:off x="2182813" y="4457700"/>
            <a:ext cx="2084387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en-US" altLang="zh-CN" sz="1400" b="0">
                <a:latin typeface="文鼎中楷体" panose="03000600000000000000" charset="-122"/>
                <a:ea typeface="文鼎中楷体" panose="03000600000000000000" charset="-122"/>
              </a:rPr>
              <a:t>2.“</a:t>
            </a:r>
            <a:r>
              <a:rPr lang="zh-CN" altLang="en-US" sz="1400" b="0">
                <a:latin typeface="文鼎中楷体" panose="03000600000000000000" charset="-122"/>
                <a:ea typeface="文鼎中楷体" panose="03000600000000000000" charset="-122"/>
              </a:rPr>
              <a:t>邀请企业评价</a:t>
            </a:r>
            <a:r>
              <a:rPr lang="en-US" altLang="zh-CN" sz="1400" b="0">
                <a:latin typeface="文鼎中楷体" panose="03000600000000000000" charset="-122"/>
                <a:ea typeface="文鼎中楷体" panose="03000600000000000000" charset="-122"/>
              </a:rPr>
              <a:t>”--</a:t>
            </a:r>
            <a:r>
              <a:rPr lang="zh-CN" altLang="en-US" sz="1400" b="0">
                <a:latin typeface="文鼎中楷体" panose="03000600000000000000" charset="-122"/>
                <a:ea typeface="文鼎中楷体" panose="03000600000000000000" charset="-122"/>
              </a:rPr>
              <a:t>微信发送邀请链接</a:t>
            </a:r>
            <a:endParaRPr lang="zh-CN" altLang="en-US" sz="1400" b="0"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-524510" y="287655"/>
            <a:ext cx="5106035" cy="39878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    </a:t>
            </a:r>
            <a:r>
              <a:rPr kumimoji="0" lang="zh-CN" altLang="en-US" sz="2000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学生操作</a:t>
            </a:r>
            <a:r>
              <a:rPr kumimoji="0" lang="en-US" altLang="zh-CN" sz="1400" b="0" kern="1200" cap="none" spc="0" normalizeH="0" baseline="0" noProof="1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*</a:t>
            </a:r>
            <a:r>
              <a:rPr kumimoji="0" lang="zh-CN" altLang="en-US" sz="1400" b="0" kern="1200" cap="none" spc="0" normalizeH="0" baseline="0" noProof="1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自主实习才需要企业评价</a:t>
            </a:r>
            <a:endParaRPr kumimoji="0" lang="zh-CN" altLang="en-US" sz="1400" b="0" kern="1200" cap="none" spc="0" normalizeH="0" baseline="0" noProof="1">
              <a:solidFill>
                <a:srgbClr val="DF0024"/>
              </a:solidFill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1775" y="2455863"/>
            <a:ext cx="1635125" cy="230188"/>
          </a:xfrm>
          <a:prstGeom prst="rect">
            <a:avLst/>
          </a:prstGeom>
          <a:noFill/>
          <a:ln w="28575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grpSp>
        <p:nvGrpSpPr>
          <p:cNvPr id="28678" name="组合 19"/>
          <p:cNvGrpSpPr/>
          <p:nvPr/>
        </p:nvGrpSpPr>
        <p:grpSpPr>
          <a:xfrm>
            <a:off x="74613" y="760413"/>
            <a:ext cx="4144962" cy="3621087"/>
            <a:chOff x="118" y="1198"/>
            <a:chExt cx="6526" cy="5702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8" y="1198"/>
              <a:ext cx="3208" cy="5703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38" y="1198"/>
              <a:ext cx="3206" cy="5703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8681" name="组合 18"/>
          <p:cNvGrpSpPr/>
          <p:nvPr/>
        </p:nvGrpSpPr>
        <p:grpSpPr>
          <a:xfrm>
            <a:off x="4779963" y="760413"/>
            <a:ext cx="4230687" cy="3621087"/>
            <a:chOff x="7527" y="1197"/>
            <a:chExt cx="6662" cy="570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983" y="1197"/>
              <a:ext cx="3206" cy="5703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527" y="1199"/>
              <a:ext cx="3206" cy="5703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6" name="文本框 5"/>
          <p:cNvSpPr txBox="1"/>
          <p:nvPr/>
        </p:nvSpPr>
        <p:spPr>
          <a:xfrm>
            <a:off x="4703763" y="287338"/>
            <a:ext cx="2214563" cy="398463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企业导师操作</a:t>
            </a:r>
            <a:endParaRPr kumimoji="0" lang="zh-CN" altLang="en-US" sz="2000" b="0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</p:txBody>
      </p:sp>
      <p:sp>
        <p:nvSpPr>
          <p:cNvPr id="28685" name="文本框 10"/>
          <p:cNvSpPr txBox="1"/>
          <p:nvPr/>
        </p:nvSpPr>
        <p:spPr>
          <a:xfrm>
            <a:off x="4924425" y="4513263"/>
            <a:ext cx="1746250" cy="37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en-US" altLang="zh-CN" sz="1400" b="0">
                <a:latin typeface="文鼎中楷体" panose="03000600000000000000" charset="-122"/>
                <a:ea typeface="文鼎中楷体" panose="03000600000000000000" charset="-122"/>
              </a:rPr>
              <a:t>1.</a:t>
            </a:r>
            <a:r>
              <a:rPr lang="zh-CN" altLang="en-US" sz="1400" b="0">
                <a:latin typeface="文鼎中楷体" panose="03000600000000000000" charset="-122"/>
                <a:ea typeface="文鼎中楷体" panose="03000600000000000000" charset="-122"/>
              </a:rPr>
              <a:t>点开邀请链接</a:t>
            </a:r>
            <a:endParaRPr lang="zh-CN" altLang="en-US" sz="1400" b="0"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28686" name="文本框 12"/>
          <p:cNvSpPr txBox="1"/>
          <p:nvPr/>
        </p:nvSpPr>
        <p:spPr>
          <a:xfrm>
            <a:off x="6973888" y="4513263"/>
            <a:ext cx="2171700" cy="37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en-US" altLang="zh-CN" sz="1400" b="0">
                <a:latin typeface="文鼎中楷体" panose="03000600000000000000" charset="-122"/>
                <a:ea typeface="文鼎中楷体" panose="03000600000000000000" charset="-122"/>
              </a:rPr>
              <a:t>2.</a:t>
            </a:r>
            <a:r>
              <a:rPr lang="zh-CN" altLang="en-US" sz="1400" b="0">
                <a:latin typeface="文鼎中楷体" panose="03000600000000000000" charset="-122"/>
                <a:ea typeface="文鼎中楷体" panose="03000600000000000000" charset="-122"/>
              </a:rPr>
              <a:t>验证码通过后进行评价</a:t>
            </a:r>
            <a:endParaRPr lang="zh-CN" altLang="en-US" sz="1400" b="0"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28688" name="文本框 14"/>
          <p:cNvSpPr txBox="1"/>
          <p:nvPr/>
        </p:nvSpPr>
        <p:spPr>
          <a:xfrm>
            <a:off x="6599238" y="161608"/>
            <a:ext cx="2411412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en-US" altLang="zh-CN" sz="1400" b="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*</a:t>
            </a:r>
            <a:r>
              <a:rPr lang="zh-CN" altLang="en-US" sz="1400" b="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如需修改企业导师手机号</a:t>
            </a:r>
            <a:r>
              <a:rPr lang="en-US" altLang="zh-CN" sz="1400" b="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--</a:t>
            </a:r>
            <a:r>
              <a:rPr lang="zh-CN" altLang="en-US" sz="1400" b="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重新提交岗位申请</a:t>
            </a:r>
            <a:endParaRPr lang="zh-CN" altLang="en-US" sz="1400" b="0">
              <a:solidFill>
                <a:srgbClr val="DF0024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663" y="2838450"/>
            <a:ext cx="6615113" cy="21590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63" y="414338"/>
            <a:ext cx="6615113" cy="23399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9699" name="矩形 8197"/>
          <p:cNvSpPr/>
          <p:nvPr/>
        </p:nvSpPr>
        <p:spPr>
          <a:xfrm>
            <a:off x="3929063" y="3692525"/>
            <a:ext cx="3384550" cy="276225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 anchor="ctr">
            <a:spAutoFit/>
          </a:bodyPr>
          <a:p>
            <a:pPr hangingPunct="0"/>
            <a:r>
              <a:rPr lang="zh-CN" altLang="en-US" sz="1800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查看统计报表</a:t>
            </a:r>
            <a:endParaRPr lang="zh-CN" altLang="en-US" sz="1800" dirty="0">
              <a:solidFill>
                <a:srgbClr val="FFFFFF"/>
              </a:solidFill>
              <a:latin typeface="文鼎中楷体" panose="03000600000000000000" charset="-122"/>
              <a:ea typeface="文鼎中楷体" panose="03000600000000000000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60619" y="952499"/>
            <a:ext cx="2040256" cy="306705"/>
          </a:xfrm>
          <a:prstGeom prst="rect">
            <a:avLst/>
          </a:prstGeom>
          <a:noFill/>
          <a:effectLst>
            <a:reflection stA="48000" endPos="0" dist="50800" dir="5400000" sy="-100000" algn="bl" rotWithShape="0"/>
          </a:effectLst>
        </p:spPr>
        <p:txBody>
          <a:bodyPr wrap="square" rtlCol="0">
            <a:spAutoFit/>
          </a:bodyPr>
          <a:p>
            <a:r>
              <a:rPr lang="en-US" altLang="zh-CN" sz="1400" noProof="1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</a:rPr>
              <a:t>1.</a:t>
            </a:r>
            <a:r>
              <a:rPr lang="zh-CN" altLang="en-US" sz="1400" noProof="1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</a:rPr>
              <a:t>选择</a:t>
            </a:r>
            <a:r>
              <a:rPr lang="en-US" altLang="zh-CN" sz="1400" noProof="1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</a:rPr>
              <a:t>“</a:t>
            </a:r>
            <a:r>
              <a:rPr lang="zh-CN" altLang="en-US" sz="1400" noProof="1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</a:rPr>
              <a:t>学生注册</a:t>
            </a:r>
            <a:r>
              <a:rPr lang="en-US" altLang="zh-CN" sz="1400" noProof="1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</a:rPr>
              <a:t>”</a:t>
            </a:r>
            <a:endParaRPr lang="en-US" altLang="zh-CN" sz="1400" noProof="1">
              <a:solidFill>
                <a:srgbClr val="DF0024"/>
              </a:solidFill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30015" y="4101465"/>
            <a:ext cx="3070860" cy="306705"/>
          </a:xfrm>
          <a:prstGeom prst="rect">
            <a:avLst/>
          </a:prstGeom>
          <a:noFill/>
          <a:effectLst>
            <a:glow rad="139700">
              <a:schemeClr val="accent3">
                <a:alpha val="40000"/>
              </a:schemeClr>
            </a:glow>
          </a:effectLst>
        </p:spPr>
        <p:txBody>
          <a:bodyPr wrap="square" rtlCol="0">
            <a:spAutoFit/>
          </a:bodyPr>
          <a:p>
            <a:r>
              <a:rPr lang="en-US" altLang="zh-CN" sz="1400" noProof="1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</a:rPr>
              <a:t>3.</a:t>
            </a:r>
            <a:r>
              <a:rPr lang="zh-CN" altLang="en-US" sz="1400" noProof="1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</a:rPr>
              <a:t>手机号、图形验证码、短信验证码</a:t>
            </a:r>
            <a:endParaRPr lang="zh-CN" altLang="en-US" sz="1400" noProof="1">
              <a:solidFill>
                <a:srgbClr val="DF0024"/>
              </a:solidFill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</a:endParaRPr>
          </a:p>
        </p:txBody>
      </p:sp>
      <p:sp>
        <p:nvSpPr>
          <p:cNvPr id="29703" name="矩形 59407"/>
          <p:cNvSpPr/>
          <p:nvPr/>
        </p:nvSpPr>
        <p:spPr>
          <a:xfrm>
            <a:off x="150813" y="4763"/>
            <a:ext cx="3022600" cy="338137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p>
            <a:pPr hangingPunct="0"/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 PC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操作指南</a:t>
            </a:r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--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注册</a:t>
            </a:r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&amp;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登录</a:t>
            </a:r>
            <a:endParaRPr lang="zh-CN" altLang="en-US" dirty="0">
              <a:solidFill>
                <a:srgbClr val="FFFFFF"/>
              </a:solidFill>
              <a:latin typeface="文鼎中楷体" panose="03000600000000000000" charset="-122"/>
              <a:ea typeface="文鼎中楷体" panose="03000600000000000000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5775" y="498475"/>
            <a:ext cx="2484438" cy="15398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kern="1200" cap="none" spc="0" normalizeH="0" baseline="0" noProof="0">
              <a:solidFill>
                <a:schemeClr val="accent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Arial" panose="020B0604020202020204" pitchFamily="34" charset="0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在浏览器中打开</a:t>
            </a:r>
            <a:r>
              <a:rPr kumimoji="0" lang="zh-CN" altLang="en-US" sz="1800" b="0" kern="1200" cap="none" spc="0" normalizeH="0" baseline="0" noProof="0">
                <a:solidFill>
                  <a:srgbClr val="DF0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www.xybsyw.com</a:t>
            </a:r>
            <a:endParaRPr kumimoji="0" lang="zh-CN" altLang="en-US" sz="1800" b="0" kern="1200" cap="none" spc="0" normalizeH="0" baseline="0" noProof="0">
              <a:solidFill>
                <a:srgbClr val="DF0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Arial" panose="020B0604020202020204" pitchFamily="34" charset="0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选择“学生注册”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</p:txBody>
      </p:sp>
      <p:sp>
        <p:nvSpPr>
          <p:cNvPr id="7" name=" 160"/>
          <p:cNvSpPr/>
          <p:nvPr/>
        </p:nvSpPr>
        <p:spPr>
          <a:xfrm rot="13320000">
            <a:off x="5967730" y="741045"/>
            <a:ext cx="556260" cy="16764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663" y="341313"/>
            <a:ext cx="6615113" cy="23399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0722" name="矩形 8197"/>
          <p:cNvSpPr/>
          <p:nvPr/>
        </p:nvSpPr>
        <p:spPr>
          <a:xfrm>
            <a:off x="3929063" y="3692525"/>
            <a:ext cx="3384550" cy="276225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 anchor="ctr">
            <a:spAutoFit/>
          </a:bodyPr>
          <a:p>
            <a:pPr hangingPunct="0"/>
            <a:r>
              <a:rPr lang="zh-CN" altLang="en-US" sz="1800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查看统计报表</a:t>
            </a:r>
            <a:endParaRPr lang="zh-CN" altLang="en-US" sz="1800" dirty="0">
              <a:solidFill>
                <a:srgbClr val="FFFFFF"/>
              </a:solidFill>
              <a:latin typeface="文鼎中楷体" panose="03000600000000000000" charset="-122"/>
              <a:ea typeface="文鼎中楷体" panose="03000600000000000000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95519" y="998854"/>
            <a:ext cx="2040256" cy="306705"/>
          </a:xfrm>
          <a:prstGeom prst="rect">
            <a:avLst/>
          </a:prstGeom>
          <a:noFill/>
          <a:effectLst>
            <a:reflection stA="48000" endPos="0" dist="50800" dir="5400000" sy="-100000" algn="bl" rotWithShape="0"/>
          </a:effectLst>
        </p:spPr>
        <p:txBody>
          <a:bodyPr wrap="square" rtlCol="0">
            <a:spAutoFit/>
          </a:bodyPr>
          <a:p>
            <a:r>
              <a:rPr lang="zh-CN" altLang="en-US" sz="1400" noProof="1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</a:rPr>
              <a:t>选择</a:t>
            </a:r>
            <a:r>
              <a:rPr lang="en-US" altLang="zh-CN" sz="1400" noProof="1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</a:rPr>
              <a:t>“</a:t>
            </a:r>
            <a:r>
              <a:rPr lang="zh-CN" altLang="en-US" sz="1400" noProof="1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</a:rPr>
              <a:t>学生登录</a:t>
            </a:r>
            <a:r>
              <a:rPr lang="en-US" altLang="zh-CN" sz="1400" noProof="1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</a:rPr>
              <a:t>”</a:t>
            </a:r>
            <a:endParaRPr lang="en-US" altLang="zh-CN" sz="1400" noProof="1">
              <a:solidFill>
                <a:srgbClr val="DF0024"/>
              </a:solidFill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</a:endParaRPr>
          </a:p>
        </p:txBody>
      </p:sp>
      <p:sp>
        <p:nvSpPr>
          <p:cNvPr id="30725" name="矩形 59407"/>
          <p:cNvSpPr/>
          <p:nvPr/>
        </p:nvSpPr>
        <p:spPr>
          <a:xfrm>
            <a:off x="150813" y="4763"/>
            <a:ext cx="3022600" cy="338137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p>
            <a:pPr hangingPunct="0"/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 PC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操作指南</a:t>
            </a:r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--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学籍认证</a:t>
            </a:r>
            <a:endParaRPr lang="zh-CN" altLang="en-US" dirty="0">
              <a:solidFill>
                <a:srgbClr val="FFFFFF"/>
              </a:solidFill>
              <a:latin typeface="文鼎中楷体" panose="03000600000000000000" charset="-122"/>
              <a:ea typeface="文鼎中楷体" panose="03000600000000000000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5775" y="498475"/>
            <a:ext cx="2484438" cy="1296988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kern="1200" cap="none" spc="0" normalizeH="0" baseline="0" noProof="0">
              <a:solidFill>
                <a:schemeClr val="accent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Arial" panose="020B0604020202020204" pitchFamily="34" charset="0"/>
              <a:buAutoNum type="arabicPeriod"/>
              <a:defRPr/>
            </a:pPr>
            <a:r>
              <a:rPr kumimoji="0" lang="zh-CN" altLang="en-US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在浏览器中打开</a:t>
            </a:r>
            <a:r>
              <a:rPr kumimoji="0" lang="zh-CN" altLang="en-US" b="0" kern="1200" cap="none" spc="0" normalizeH="0" baseline="0" noProof="0">
                <a:solidFill>
                  <a:srgbClr val="DF0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www.xybsyw.com</a:t>
            </a:r>
            <a:endParaRPr kumimoji="0" lang="zh-CN" altLang="en-US" b="0" kern="1200" cap="none" spc="0" normalizeH="0" baseline="0" noProof="0"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Arial" panose="020B0604020202020204" pitchFamily="34" charset="0"/>
              <a:buAutoNum type="arabicPeriod"/>
              <a:defRPr/>
            </a:pPr>
            <a:r>
              <a:rPr kumimoji="0" lang="zh-CN" altLang="en-US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选择</a:t>
            </a:r>
            <a:r>
              <a:rPr kumimoji="0" lang="zh-CN" altLang="en-US" b="0" kern="1200" cap="none" spc="0" normalizeH="0" baseline="0" noProof="0">
                <a:solidFill>
                  <a:srgbClr val="DF0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“学生登录”</a:t>
            </a:r>
            <a:endParaRPr kumimoji="0" lang="zh-CN" altLang="en-US" b="0" kern="1200" cap="none" spc="0" normalizeH="0" baseline="0" noProof="0">
              <a:solidFill>
                <a:srgbClr val="DF0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63" y="2755900"/>
            <a:ext cx="6615113" cy="21590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6925628" y="3130550"/>
            <a:ext cx="2484438" cy="65722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kern="1200" cap="none" spc="0" normalizeH="0" baseline="0" noProof="0">
              <a:solidFill>
                <a:schemeClr val="accent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3.</a:t>
            </a:r>
            <a:r>
              <a:rPr kumimoji="0" lang="zh-CN" altLang="en-US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输入账号密码</a:t>
            </a:r>
            <a:endParaRPr kumimoji="0" lang="zh-CN" altLang="en-US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19525" y="4090669"/>
            <a:ext cx="1363978" cy="306706"/>
          </a:xfrm>
          <a:prstGeom prst="rect">
            <a:avLst/>
          </a:prstGeom>
          <a:noFill/>
          <a:effectLst>
            <a:reflection stA="48000" endPos="0" dist="50800" dir="5400000" sy="-100000" algn="bl" rotWithShape="0"/>
          </a:effectLst>
        </p:spPr>
        <p:txBody>
          <a:bodyPr wrap="square" rtlCol="0">
            <a:spAutoFit/>
          </a:bodyPr>
          <a:p>
            <a:r>
              <a:rPr lang="zh-CN" altLang="en-US" sz="1400" noProof="1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</a:rPr>
              <a:t>输入账号密码</a:t>
            </a:r>
            <a:endParaRPr lang="zh-CN" altLang="en-US" sz="1400" noProof="1">
              <a:solidFill>
                <a:srgbClr val="DF0024"/>
              </a:solidFill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flipH="1" flipV="1">
            <a:off x="5607050" y="681990"/>
            <a:ext cx="1125220" cy="85471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420688"/>
            <a:ext cx="6423025" cy="22320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238" y="2749550"/>
            <a:ext cx="6421438" cy="22320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1747" name="矩形 8197"/>
          <p:cNvSpPr/>
          <p:nvPr/>
        </p:nvSpPr>
        <p:spPr>
          <a:xfrm>
            <a:off x="3929063" y="3692525"/>
            <a:ext cx="3384550" cy="276225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 anchor="ctr">
            <a:spAutoFit/>
          </a:bodyPr>
          <a:p>
            <a:pPr hangingPunct="0"/>
            <a:r>
              <a:rPr lang="zh-CN" altLang="en-US" sz="1800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查看统计报表</a:t>
            </a:r>
            <a:endParaRPr lang="zh-CN" altLang="en-US" sz="1800" dirty="0">
              <a:solidFill>
                <a:srgbClr val="FFFFFF"/>
              </a:solidFill>
              <a:latin typeface="文鼎中楷体" panose="03000600000000000000" charset="-122"/>
              <a:ea typeface="文鼎中楷体" panose="03000600000000000000" charset="-122"/>
              <a:sym typeface="微软雅黑" panose="020B0503020204020204" pitchFamily="34" charset="-122"/>
            </a:endParaRPr>
          </a:p>
        </p:txBody>
      </p:sp>
      <p:sp>
        <p:nvSpPr>
          <p:cNvPr id="31749" name="矩形 59407"/>
          <p:cNvSpPr/>
          <p:nvPr/>
        </p:nvSpPr>
        <p:spPr>
          <a:xfrm>
            <a:off x="150813" y="4763"/>
            <a:ext cx="3022600" cy="338137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p>
            <a:pPr hangingPunct="0"/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 PC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操作指南</a:t>
            </a:r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--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学籍认证</a:t>
            </a:r>
            <a:endParaRPr lang="zh-CN" altLang="en-US" dirty="0">
              <a:solidFill>
                <a:srgbClr val="FFFFFF"/>
              </a:solidFill>
              <a:latin typeface="文鼎中楷体" panose="03000600000000000000" charset="-122"/>
              <a:ea typeface="文鼎中楷体" panose="03000600000000000000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13500" y="1245235"/>
            <a:ext cx="2649538" cy="582613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1.</a:t>
            </a:r>
            <a:r>
              <a:rPr kumimoji="0" lang="zh-CN" altLang="en-US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根据流程引导</a:t>
            </a:r>
            <a:r>
              <a:rPr kumimoji="0" lang="en-US" altLang="zh-CN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--</a:t>
            </a:r>
            <a:r>
              <a:rPr kumimoji="0" lang="zh-CN" altLang="en-US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完善个人学籍</a:t>
            </a:r>
            <a:r>
              <a:rPr kumimoji="0" lang="en-US" altLang="zh-CN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--“</a:t>
            </a:r>
            <a:r>
              <a:rPr kumimoji="0" lang="zh-CN" altLang="en-US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去认证</a:t>
            </a:r>
            <a:r>
              <a:rPr kumimoji="0" lang="en-US" altLang="zh-CN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”</a:t>
            </a:r>
            <a:endParaRPr kumimoji="0" lang="zh-CN" altLang="en-US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37580" y="3232150"/>
            <a:ext cx="3402013" cy="97790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2.</a:t>
            </a:r>
            <a:r>
              <a:rPr kumimoji="0" lang="zh-CN" altLang="en-US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编辑学籍信息</a:t>
            </a:r>
            <a:r>
              <a:rPr kumimoji="0" lang="en-US" altLang="zh-CN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--</a:t>
            </a:r>
            <a:endParaRPr kumimoji="0" lang="en-US" altLang="zh-CN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提交认证</a:t>
            </a:r>
            <a:endParaRPr kumimoji="0" lang="zh-CN" altLang="en-US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b="0" kern="1200" cap="none" spc="0" normalizeH="0" baseline="0" noProof="0">
                <a:solidFill>
                  <a:srgbClr val="DF0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*</a:t>
            </a:r>
            <a:r>
              <a:rPr kumimoji="0" lang="zh-CN" altLang="en-US" b="0" kern="1200" cap="none" spc="0" normalizeH="0" baseline="0" noProof="0">
                <a:solidFill>
                  <a:srgbClr val="DF0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认证失败请联系尾页的负责人</a:t>
            </a:r>
            <a:endParaRPr kumimoji="0" lang="zh-CN" altLang="en-US" b="0" kern="1200" cap="none" spc="0" normalizeH="0" baseline="0" noProof="0">
              <a:solidFill>
                <a:srgbClr val="DF0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flipH="1" flipV="1">
            <a:off x="2366645" y="2121535"/>
            <a:ext cx="900430" cy="27051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 flipH="1">
            <a:off x="5067300" y="4147185"/>
            <a:ext cx="720090" cy="49466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414655"/>
            <a:ext cx="7844790" cy="216090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2771" name="矩形 59407"/>
          <p:cNvSpPr/>
          <p:nvPr/>
        </p:nvSpPr>
        <p:spPr>
          <a:xfrm>
            <a:off x="12700" y="4763"/>
            <a:ext cx="3451225" cy="338137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p>
            <a:pPr hangingPunct="0"/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 PC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操作指南</a:t>
            </a:r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--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实习报名</a:t>
            </a:r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--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自主实习</a:t>
            </a:r>
            <a:endParaRPr lang="zh-CN" altLang="en-US" dirty="0">
              <a:solidFill>
                <a:srgbClr val="FFFFFF"/>
              </a:solidFill>
              <a:latin typeface="文鼎中楷体" panose="03000600000000000000" charset="-122"/>
              <a:ea typeface="文鼎中楷体" panose="03000600000000000000" charset="-122"/>
              <a:sym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778760"/>
            <a:ext cx="7863840" cy="216090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1" name="文本框 10"/>
          <p:cNvSpPr txBox="1"/>
          <p:nvPr/>
        </p:nvSpPr>
        <p:spPr>
          <a:xfrm>
            <a:off x="4206240" y="1856105"/>
            <a:ext cx="1319213" cy="33655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b="0" kern="1200" cap="none" spc="0" normalizeH="0" baseline="0" noProof="0">
                <a:solidFill>
                  <a:srgbClr val="DF0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1.</a:t>
            </a:r>
            <a:r>
              <a:rPr kumimoji="0" lang="zh-CN" altLang="en-US" b="0" kern="1200" cap="none" spc="0" normalizeH="0" baseline="0" noProof="0">
                <a:solidFill>
                  <a:srgbClr val="DF0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参与实习</a:t>
            </a:r>
            <a:endParaRPr kumimoji="0" lang="zh-CN" altLang="en-US" b="0" kern="1200" cap="none" spc="0" normalizeH="0" baseline="0" noProof="0">
              <a:solidFill>
                <a:srgbClr val="DF0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48505" y="3870960"/>
            <a:ext cx="2732405" cy="33718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b="0" kern="1200" cap="none" spc="0" normalizeH="0" baseline="0" noProof="0">
                <a:solidFill>
                  <a:srgbClr val="DF0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2.</a:t>
            </a:r>
            <a:r>
              <a:rPr kumimoji="0" lang="zh-CN" altLang="en-US" b="0" kern="1200" cap="none" spc="0" normalizeH="0" baseline="0" noProof="0">
                <a:solidFill>
                  <a:srgbClr val="DF0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选择自主实习安排</a:t>
            </a:r>
            <a:r>
              <a:rPr kumimoji="0" lang="en-US" altLang="zh-CN" b="0" kern="1200" cap="none" spc="0" normalizeH="0" baseline="0" noProof="0">
                <a:solidFill>
                  <a:srgbClr val="DF0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--</a:t>
            </a:r>
            <a:r>
              <a:rPr kumimoji="0" lang="zh-CN" altLang="en-US" b="0" kern="1200" cap="none" spc="0" normalizeH="0" baseline="0" noProof="0">
                <a:solidFill>
                  <a:srgbClr val="DF0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报名</a:t>
            </a:r>
            <a:endParaRPr kumimoji="0" lang="zh-CN" altLang="en-US" b="0" kern="1200" cap="none" spc="0" normalizeH="0" baseline="0" noProof="0">
              <a:solidFill>
                <a:srgbClr val="DF0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flipH="1">
            <a:off x="4049395" y="2058035"/>
            <a:ext cx="314960" cy="13462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>
            <a:off x="6777355" y="4191635"/>
            <a:ext cx="681990" cy="46164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0690" y="2767965"/>
            <a:ext cx="8263255" cy="204216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2771" name="矩形 59407"/>
          <p:cNvSpPr/>
          <p:nvPr/>
        </p:nvSpPr>
        <p:spPr>
          <a:xfrm>
            <a:off x="12700" y="4763"/>
            <a:ext cx="3451225" cy="338137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p>
            <a:pPr hangingPunct="0"/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 PC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操作指南</a:t>
            </a:r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--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实习报名</a:t>
            </a:r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--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自主实习</a:t>
            </a:r>
            <a:endParaRPr lang="zh-CN" altLang="en-US" dirty="0">
              <a:solidFill>
                <a:srgbClr val="FFFFFF"/>
              </a:solidFill>
              <a:latin typeface="文鼎中楷体" panose="03000600000000000000" charset="-122"/>
              <a:ea typeface="文鼎中楷体" panose="03000600000000000000" charset="-122"/>
              <a:sym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515" y="480060"/>
            <a:ext cx="8262620" cy="216090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7" name="文本框 16"/>
          <p:cNvSpPr txBox="1"/>
          <p:nvPr/>
        </p:nvSpPr>
        <p:spPr>
          <a:xfrm>
            <a:off x="6421755" y="2118678"/>
            <a:ext cx="1695450" cy="338138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b="0" kern="1200" cap="none" spc="0" normalizeH="0" baseline="0" noProof="0">
                <a:solidFill>
                  <a:srgbClr val="DF0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3.</a:t>
            </a:r>
            <a:r>
              <a:rPr kumimoji="0" lang="zh-CN" altLang="en-US" b="0" kern="1200" cap="none" spc="0" normalizeH="0" baseline="0" noProof="0">
                <a:solidFill>
                  <a:srgbClr val="DF0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提交岗位申请</a:t>
            </a:r>
            <a:endParaRPr kumimoji="0" lang="zh-CN" altLang="en-US" b="0" kern="1200" cap="none" spc="0" normalizeH="0" baseline="0" noProof="0">
              <a:solidFill>
                <a:srgbClr val="DF0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92065" y="3747770"/>
            <a:ext cx="2830830" cy="33718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b="0" kern="1200" cap="none" spc="0" normalizeH="0" baseline="0" noProof="0">
                <a:solidFill>
                  <a:srgbClr val="DF0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4.</a:t>
            </a:r>
            <a:r>
              <a:rPr kumimoji="0" lang="zh-CN" altLang="en-US" b="0" kern="1200" cap="none" spc="0" normalizeH="0" baseline="0" noProof="0">
                <a:solidFill>
                  <a:srgbClr val="DF0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录入岗位信息</a:t>
            </a:r>
            <a:r>
              <a:rPr kumimoji="0" lang="en-US" altLang="zh-CN" b="0" kern="1200" cap="none" spc="0" normalizeH="0" baseline="0" noProof="0">
                <a:solidFill>
                  <a:srgbClr val="DF0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--</a:t>
            </a:r>
            <a:r>
              <a:rPr kumimoji="0" lang="zh-CN" altLang="en-US" b="0" kern="1200" cap="none" spc="0" normalizeH="0" baseline="0" noProof="0">
                <a:solidFill>
                  <a:srgbClr val="DF0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提交</a:t>
            </a:r>
            <a:endParaRPr kumimoji="0" lang="zh-CN" altLang="en-US" b="0" kern="1200" cap="none" spc="0" normalizeH="0" baseline="0" noProof="0">
              <a:solidFill>
                <a:srgbClr val="DF0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</p:txBody>
      </p:sp>
      <p:cxnSp>
        <p:nvCxnSpPr>
          <p:cNvPr id="2" name="直接箭头连接符 1"/>
          <p:cNvCxnSpPr/>
          <p:nvPr/>
        </p:nvCxnSpPr>
        <p:spPr>
          <a:xfrm flipV="1">
            <a:off x="7542530" y="1626870"/>
            <a:ext cx="269875" cy="53975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箭头连接符 2"/>
          <p:cNvCxnSpPr/>
          <p:nvPr/>
        </p:nvCxnSpPr>
        <p:spPr>
          <a:xfrm flipH="1">
            <a:off x="5876925" y="4084955"/>
            <a:ext cx="327025" cy="33274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6565" y="2738755"/>
            <a:ext cx="7771130" cy="216090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565" y="429895"/>
            <a:ext cx="7771130" cy="216090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3796" name="矩形 59407"/>
          <p:cNvSpPr/>
          <p:nvPr/>
        </p:nvSpPr>
        <p:spPr>
          <a:xfrm>
            <a:off x="12700" y="4763"/>
            <a:ext cx="3451225" cy="338137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p>
            <a:pPr hangingPunct="0"/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 PC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操作指南</a:t>
            </a:r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--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实习报名</a:t>
            </a:r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--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集中实习</a:t>
            </a:r>
            <a:endParaRPr lang="zh-CN" altLang="en-US" dirty="0">
              <a:solidFill>
                <a:srgbClr val="FFFFFF"/>
              </a:solidFill>
              <a:latin typeface="文鼎中楷体" panose="03000600000000000000" charset="-122"/>
              <a:ea typeface="文鼎中楷体" panose="03000600000000000000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68550" y="1949450"/>
            <a:ext cx="1319213" cy="33655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b="0" kern="1200" cap="none" spc="0" normalizeH="0" baseline="0" noProof="0">
                <a:solidFill>
                  <a:srgbClr val="DF0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1.</a:t>
            </a:r>
            <a:r>
              <a:rPr kumimoji="0" lang="zh-CN" altLang="en-US" b="0" kern="1200" cap="none" spc="0" normalizeH="0" baseline="0" noProof="0">
                <a:solidFill>
                  <a:srgbClr val="DF0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参与实习</a:t>
            </a:r>
            <a:endParaRPr kumimoji="0" lang="zh-CN" altLang="en-US" b="0" kern="1200" cap="none" spc="0" normalizeH="0" baseline="0" noProof="0">
              <a:solidFill>
                <a:srgbClr val="DF0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11675" y="3767455"/>
            <a:ext cx="2265363" cy="582613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b="0" kern="1200" cap="none" spc="0" normalizeH="0" baseline="0" noProof="0">
                <a:solidFill>
                  <a:srgbClr val="DF0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2.</a:t>
            </a:r>
            <a:r>
              <a:rPr kumimoji="0" lang="zh-CN" altLang="en-US" b="0" kern="1200" cap="none" spc="0" normalizeH="0" baseline="0" noProof="0">
                <a:solidFill>
                  <a:srgbClr val="DF0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选择集中安排实习</a:t>
            </a:r>
            <a:r>
              <a:rPr kumimoji="0" lang="en-US" altLang="zh-CN" b="0" kern="1200" cap="none" spc="0" normalizeH="0" baseline="0" noProof="0">
                <a:solidFill>
                  <a:srgbClr val="DF0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--</a:t>
            </a:r>
            <a:r>
              <a:rPr kumimoji="0" lang="zh-CN" altLang="en-US" b="0" kern="1200" cap="none" spc="0" normalizeH="0" baseline="0" noProof="0">
                <a:solidFill>
                  <a:srgbClr val="DF0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查看详情</a:t>
            </a:r>
            <a:endParaRPr kumimoji="0" lang="zh-CN" altLang="en-US" b="0" kern="1200" cap="none" spc="0" normalizeH="0" baseline="0" noProof="0">
              <a:solidFill>
                <a:srgbClr val="DF0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</p:txBody>
      </p:sp>
      <p:cxnSp>
        <p:nvCxnSpPr>
          <p:cNvPr id="17" name="直接箭头连接符 16"/>
          <p:cNvCxnSpPr>
            <a:stCxn id="11" idx="2"/>
          </p:cNvCxnSpPr>
          <p:nvPr/>
        </p:nvCxnSpPr>
        <p:spPr>
          <a:xfrm>
            <a:off x="3028315" y="2286000"/>
            <a:ext cx="373380" cy="15049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/>
        </p:nvCxnSpPr>
        <p:spPr>
          <a:xfrm>
            <a:off x="6327140" y="4146550"/>
            <a:ext cx="855345" cy="62992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3410" y="508000"/>
            <a:ext cx="8036560" cy="32797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3796" name="矩形 59407"/>
          <p:cNvSpPr/>
          <p:nvPr/>
        </p:nvSpPr>
        <p:spPr>
          <a:xfrm>
            <a:off x="12700" y="4763"/>
            <a:ext cx="3451225" cy="338137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p>
            <a:pPr hangingPunct="0"/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 PC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操作指南</a:t>
            </a:r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--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实习报名</a:t>
            </a:r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--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集中实习</a:t>
            </a:r>
            <a:endParaRPr lang="zh-CN" altLang="en-US" dirty="0">
              <a:solidFill>
                <a:srgbClr val="FFFFFF"/>
              </a:solidFill>
              <a:latin typeface="文鼎中楷体" panose="03000600000000000000" charset="-122"/>
              <a:ea typeface="文鼎中楷体" panose="03000600000000000000" charset="-122"/>
              <a:sym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862830" y="2724150"/>
            <a:ext cx="3362960" cy="33718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b="0" kern="1200" cap="none" spc="0" normalizeH="0" baseline="0" noProof="0">
                <a:solidFill>
                  <a:srgbClr val="DF0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3.</a:t>
            </a:r>
            <a:r>
              <a:rPr kumimoji="0" lang="zh-CN" altLang="en-US" b="0" kern="1200" cap="none" spc="0" normalizeH="0" baseline="0" noProof="0">
                <a:solidFill>
                  <a:srgbClr val="DF0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查看实习要求</a:t>
            </a:r>
            <a:r>
              <a:rPr kumimoji="0" lang="en-US" altLang="zh-CN" b="0" kern="1200" cap="none" spc="0" normalizeH="0" baseline="0" noProof="0">
                <a:solidFill>
                  <a:srgbClr val="DF0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--</a:t>
            </a:r>
            <a:r>
              <a:rPr kumimoji="0" lang="zh-CN" altLang="en-US" b="0" kern="1200" cap="none" spc="0" normalizeH="0" baseline="0" noProof="0">
                <a:solidFill>
                  <a:srgbClr val="DF0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同意或拒绝参与</a:t>
            </a:r>
            <a:endParaRPr kumimoji="0" lang="zh-CN" altLang="en-US" b="0" kern="1200" cap="none" spc="0" normalizeH="0" baseline="0" noProof="0">
              <a:solidFill>
                <a:srgbClr val="DF0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9145" y="3952240"/>
            <a:ext cx="7446645" cy="33718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0" kern="1200" cap="none" spc="0" normalizeH="0" baseline="0" noProof="0">
                <a:solidFill>
                  <a:srgbClr val="DF0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如计划设置为</a:t>
            </a:r>
            <a:r>
              <a:rPr kumimoji="0" lang="en-US" altLang="zh-CN" b="0" kern="1200" cap="none" spc="0" normalizeH="0" baseline="0" noProof="0">
                <a:solidFill>
                  <a:srgbClr val="DF0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“</a:t>
            </a:r>
            <a:r>
              <a:rPr kumimoji="0" lang="zh-CN" altLang="en-US" b="0" kern="1200" cap="none" spc="0" normalizeH="0" baseline="0" noProof="0">
                <a:solidFill>
                  <a:srgbClr val="DF0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不需要学生同意加入实习</a:t>
            </a:r>
            <a:r>
              <a:rPr kumimoji="0" lang="en-US" altLang="zh-CN" b="0" kern="1200" cap="none" spc="0" normalizeH="0" baseline="0" noProof="0">
                <a:solidFill>
                  <a:srgbClr val="DF0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”</a:t>
            </a:r>
            <a:r>
              <a:rPr kumimoji="0" lang="zh-CN" altLang="en-US" b="0" kern="1200" cap="none" spc="0" normalizeH="0" baseline="0" noProof="0">
                <a:solidFill>
                  <a:srgbClr val="DF0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，那么确认加入实习这一步骤不需要</a:t>
            </a:r>
            <a:endParaRPr kumimoji="0" lang="zh-CN" altLang="en-US" b="0" kern="1200" cap="none" spc="0" normalizeH="0" baseline="0" noProof="0">
              <a:solidFill>
                <a:srgbClr val="DF0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66243" y="3182620"/>
            <a:ext cx="1665288" cy="180975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855" y="2632075"/>
            <a:ext cx="8027670" cy="23241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490" y="419735"/>
            <a:ext cx="8027035" cy="208407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5843" name="矩形 59407"/>
          <p:cNvSpPr/>
          <p:nvPr/>
        </p:nvSpPr>
        <p:spPr>
          <a:xfrm>
            <a:off x="12700" y="4763"/>
            <a:ext cx="3451225" cy="338137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p>
            <a:pPr hangingPunct="0"/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 PC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操作指南</a:t>
            </a:r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--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提交周日志</a:t>
            </a:r>
            <a:endParaRPr lang="zh-CN" altLang="en-US" dirty="0">
              <a:solidFill>
                <a:srgbClr val="FFFFFF"/>
              </a:solidFill>
              <a:latin typeface="文鼎中楷体" panose="03000600000000000000" charset="-122"/>
              <a:ea typeface="文鼎中楷体" panose="03000600000000000000" charset="-122"/>
              <a:sym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36538" y="1441450"/>
            <a:ext cx="677863" cy="407988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35846" name="文本框 5"/>
          <p:cNvSpPr txBox="1"/>
          <p:nvPr/>
        </p:nvSpPr>
        <p:spPr>
          <a:xfrm>
            <a:off x="3117850" y="752475"/>
            <a:ext cx="1333500" cy="37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en-US" altLang="zh-CN" sz="140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1.</a:t>
            </a:r>
            <a:r>
              <a:rPr lang="zh-CN" altLang="en-US" sz="140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我要实习</a:t>
            </a:r>
            <a:endParaRPr lang="zh-CN" altLang="en-US" sz="1400">
              <a:solidFill>
                <a:srgbClr val="DF0024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35848" name="文本框 21"/>
          <p:cNvSpPr txBox="1"/>
          <p:nvPr/>
        </p:nvSpPr>
        <p:spPr>
          <a:xfrm>
            <a:off x="7269480" y="2018665"/>
            <a:ext cx="746125" cy="37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en-US" altLang="zh-CN" sz="140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3.</a:t>
            </a:r>
            <a:r>
              <a:rPr lang="zh-CN" altLang="en-US" sz="140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新建</a:t>
            </a:r>
            <a:endParaRPr lang="zh-CN" altLang="en-US" sz="1400">
              <a:solidFill>
                <a:srgbClr val="DF0024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35849" name="文本框 14"/>
          <p:cNvSpPr txBox="1"/>
          <p:nvPr/>
        </p:nvSpPr>
        <p:spPr>
          <a:xfrm>
            <a:off x="598488" y="1849438"/>
            <a:ext cx="1893887" cy="37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en-US" altLang="zh-CN" sz="140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2.</a:t>
            </a:r>
            <a:r>
              <a:rPr lang="zh-CN" altLang="en-US" sz="140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日志、周志、月志</a:t>
            </a:r>
            <a:endParaRPr lang="zh-CN" altLang="en-US" sz="1400">
              <a:solidFill>
                <a:srgbClr val="DF0024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35851" name="文本框 22"/>
          <p:cNvSpPr txBox="1"/>
          <p:nvPr/>
        </p:nvSpPr>
        <p:spPr>
          <a:xfrm>
            <a:off x="3790633" y="4269105"/>
            <a:ext cx="2003425" cy="37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en-US" altLang="zh-CN" sz="140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4.</a:t>
            </a:r>
            <a:r>
              <a:rPr lang="zh-CN" altLang="en-US" sz="140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编辑正文</a:t>
            </a:r>
            <a:r>
              <a:rPr lang="en-US" altLang="zh-CN" sz="140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--</a:t>
            </a:r>
            <a:r>
              <a:rPr lang="zh-CN" altLang="en-US" sz="140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发布</a:t>
            </a:r>
            <a:endParaRPr lang="zh-CN" altLang="en-US" sz="1400">
              <a:solidFill>
                <a:srgbClr val="DF0024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flipH="1" flipV="1">
            <a:off x="3463925" y="594995"/>
            <a:ext cx="118110" cy="22161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箭头连接符 2"/>
          <p:cNvCxnSpPr/>
          <p:nvPr/>
        </p:nvCxnSpPr>
        <p:spPr>
          <a:xfrm flipH="1" flipV="1">
            <a:off x="7529830" y="1771015"/>
            <a:ext cx="225425" cy="36004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 flipH="1">
            <a:off x="3349625" y="4470400"/>
            <a:ext cx="441325" cy="37020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任意多边形 8196"/>
          <p:cNvSpPr/>
          <p:nvPr/>
        </p:nvSpPr>
        <p:spPr>
          <a:xfrm>
            <a:off x="3165475" y="2536825"/>
            <a:ext cx="3643313" cy="404813"/>
          </a:xfrm>
          <a:custGeom>
            <a:avLst/>
            <a:gdLst/>
            <a:ahLst/>
            <a:cxnLst>
              <a:cxn ang="0">
                <a:pos x="125661" y="141272"/>
              </a:cxn>
              <a:cxn ang="0">
                <a:pos x="125661" y="404812"/>
              </a:cxn>
              <a:cxn ang="0">
                <a:pos x="0" y="404812"/>
              </a:cxn>
              <a:cxn ang="0">
                <a:pos x="0" y="404456"/>
              </a:cxn>
              <a:cxn ang="0">
                <a:pos x="125661" y="141272"/>
              </a:cxn>
              <a:cxn ang="0">
                <a:pos x="460643" y="0"/>
              </a:cxn>
              <a:cxn ang="0">
                <a:pos x="3643313" y="0"/>
              </a:cxn>
              <a:cxn ang="0">
                <a:pos x="3643313" y="404812"/>
              </a:cxn>
              <a:cxn ang="0">
                <a:pos x="460643" y="404812"/>
              </a:cxn>
              <a:cxn ang="0">
                <a:pos x="460643" y="0"/>
              </a:cxn>
            </a:cxnLst>
            <a:pathLst>
              <a:path w="21600" h="21600">
                <a:moveTo>
                  <a:pt x="745" y="7538"/>
                </a:moveTo>
                <a:lnTo>
                  <a:pt x="745" y="21600"/>
                </a:lnTo>
                <a:lnTo>
                  <a:pt x="0" y="21600"/>
                </a:lnTo>
                <a:lnTo>
                  <a:pt x="0" y="21581"/>
                </a:lnTo>
                <a:lnTo>
                  <a:pt x="745" y="7538"/>
                </a:lnTo>
                <a:close/>
                <a:moveTo>
                  <a:pt x="2731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2731" y="21600"/>
                </a:lnTo>
                <a:lnTo>
                  <a:pt x="2731" y="0"/>
                </a:lnTo>
                <a:close/>
              </a:path>
            </a:pathLst>
          </a:custGeom>
          <a:solidFill>
            <a:srgbClr val="C00000"/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434" name="矩形 8197"/>
          <p:cNvSpPr/>
          <p:nvPr/>
        </p:nvSpPr>
        <p:spPr>
          <a:xfrm>
            <a:off x="3870960" y="2616200"/>
            <a:ext cx="1251585" cy="245745"/>
          </a:xfrm>
          <a:prstGeom prst="rect">
            <a:avLst/>
          </a:prstGeom>
          <a:noFill/>
          <a:ln w="12700">
            <a:noFill/>
          </a:ln>
        </p:spPr>
        <p:txBody>
          <a:bodyPr wrap="square" lIns="0" tIns="0" rIns="0" bIns="0" anchor="ctr">
            <a:spAutoFit/>
          </a:bodyPr>
          <a:p>
            <a:pPr hangingPunct="0"/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APP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操作指南</a:t>
            </a:r>
            <a:endParaRPr lang="zh-CN" altLang="en-US" dirty="0">
              <a:solidFill>
                <a:srgbClr val="FFFFFF"/>
              </a:solidFill>
              <a:latin typeface="文鼎中楷体" panose="03000600000000000000" charset="-122"/>
              <a:ea typeface="文鼎中楷体" panose="03000600000000000000" charset="-122"/>
              <a:sym typeface="微软雅黑" panose="020B0503020204020204" pitchFamily="34" charset="-122"/>
            </a:endParaRPr>
          </a:p>
        </p:txBody>
      </p:sp>
      <p:sp>
        <p:nvSpPr>
          <p:cNvPr id="18435" name="矩形 8200"/>
          <p:cNvSpPr/>
          <p:nvPr/>
        </p:nvSpPr>
        <p:spPr>
          <a:xfrm>
            <a:off x="527050" y="2089150"/>
            <a:ext cx="1855788" cy="965200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 anchor="ctr">
            <a:spAutoFit/>
          </a:bodyPr>
          <a:p>
            <a:pPr algn="ctr" hangingPunct="0"/>
            <a:r>
              <a:rPr lang="zh-CN" altLang="en-US" sz="2900" dirty="0"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目   录</a:t>
            </a:r>
            <a:endParaRPr lang="zh-CN" altLang="en-US" sz="2900" dirty="0">
              <a:latin typeface="文鼎中楷体" panose="03000600000000000000" charset="-122"/>
              <a:ea typeface="文鼎中楷体" panose="03000600000000000000" charset="-122"/>
              <a:sym typeface="微软雅黑" panose="020B0503020204020204" pitchFamily="34" charset="-122"/>
            </a:endParaRPr>
          </a:p>
          <a:p>
            <a:pPr algn="ctr" hangingPunct="0"/>
            <a:r>
              <a:rPr lang="en-US" altLang="zh-CN" sz="2900" dirty="0"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content</a:t>
            </a:r>
            <a:endParaRPr lang="en-US" altLang="zh-CN" sz="2900" dirty="0">
              <a:latin typeface="文鼎中楷体" panose="03000600000000000000" charset="-122"/>
              <a:ea typeface="文鼎中楷体" panose="03000600000000000000" charset="-122"/>
              <a:sym typeface="微软雅黑" panose="020B0503020204020204" pitchFamily="34" charset="-122"/>
            </a:endParaRPr>
          </a:p>
        </p:txBody>
      </p:sp>
      <p:sp>
        <p:nvSpPr>
          <p:cNvPr id="18437" name="任意多边形 8198"/>
          <p:cNvSpPr/>
          <p:nvPr/>
        </p:nvSpPr>
        <p:spPr>
          <a:xfrm>
            <a:off x="3165475" y="1684338"/>
            <a:ext cx="3644900" cy="404812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</a:cxnLst>
            <a:rect l="txL" t="txT" r="txR" b="txB"/>
            <a:pathLst>
              <a:path w="21600" h="21600">
                <a:moveTo>
                  <a:pt x="745" y="7538"/>
                </a:moveTo>
                <a:lnTo>
                  <a:pt x="745" y="21600"/>
                </a:lnTo>
                <a:lnTo>
                  <a:pt x="0" y="21600"/>
                </a:lnTo>
                <a:lnTo>
                  <a:pt x="0" y="21581"/>
                </a:lnTo>
                <a:lnTo>
                  <a:pt x="745" y="7538"/>
                </a:lnTo>
                <a:close/>
                <a:moveTo>
                  <a:pt x="2731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2731" y="21600"/>
                </a:lnTo>
                <a:lnTo>
                  <a:pt x="2731" y="0"/>
                </a:lnTo>
                <a:close/>
              </a:path>
            </a:pathLst>
          </a:custGeom>
          <a:solidFill>
            <a:srgbClr val="C00000"/>
          </a:solidFill>
          <a:ln w="12700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hangingPunct="0"/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         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主要任务</a:t>
            </a:r>
            <a:endParaRPr lang="zh-CN" altLang="en-US" dirty="0"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2" name="任意多边形 8196"/>
          <p:cNvSpPr/>
          <p:nvPr/>
        </p:nvSpPr>
        <p:spPr>
          <a:xfrm>
            <a:off x="3159125" y="3375025"/>
            <a:ext cx="3643313" cy="404813"/>
          </a:xfrm>
          <a:custGeom>
            <a:avLst/>
            <a:gdLst/>
            <a:ahLst/>
            <a:cxnLst>
              <a:cxn ang="0">
                <a:pos x="125661" y="141272"/>
              </a:cxn>
              <a:cxn ang="0">
                <a:pos x="125661" y="404812"/>
              </a:cxn>
              <a:cxn ang="0">
                <a:pos x="0" y="404812"/>
              </a:cxn>
              <a:cxn ang="0">
                <a:pos x="0" y="404456"/>
              </a:cxn>
              <a:cxn ang="0">
                <a:pos x="125661" y="141272"/>
              </a:cxn>
              <a:cxn ang="0">
                <a:pos x="460643" y="0"/>
              </a:cxn>
              <a:cxn ang="0">
                <a:pos x="3643313" y="0"/>
              </a:cxn>
              <a:cxn ang="0">
                <a:pos x="3643313" y="404812"/>
              </a:cxn>
              <a:cxn ang="0">
                <a:pos x="460643" y="404812"/>
              </a:cxn>
              <a:cxn ang="0">
                <a:pos x="460643" y="0"/>
              </a:cxn>
            </a:cxnLst>
            <a:pathLst>
              <a:path w="21600" h="21600">
                <a:moveTo>
                  <a:pt x="745" y="7538"/>
                </a:moveTo>
                <a:lnTo>
                  <a:pt x="745" y="21600"/>
                </a:lnTo>
                <a:lnTo>
                  <a:pt x="0" y="21600"/>
                </a:lnTo>
                <a:lnTo>
                  <a:pt x="0" y="21581"/>
                </a:lnTo>
                <a:lnTo>
                  <a:pt x="745" y="7538"/>
                </a:lnTo>
                <a:close/>
                <a:moveTo>
                  <a:pt x="2731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2731" y="21600"/>
                </a:lnTo>
                <a:lnTo>
                  <a:pt x="2731" y="0"/>
                </a:lnTo>
                <a:close/>
              </a:path>
            </a:pathLst>
          </a:custGeom>
          <a:solidFill>
            <a:srgbClr val="C00000"/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" name="矩形 8197"/>
          <p:cNvSpPr/>
          <p:nvPr/>
        </p:nvSpPr>
        <p:spPr>
          <a:xfrm>
            <a:off x="3864610" y="3454400"/>
            <a:ext cx="1251585" cy="245745"/>
          </a:xfrm>
          <a:prstGeom prst="rect">
            <a:avLst/>
          </a:prstGeom>
          <a:noFill/>
          <a:ln w="12700">
            <a:noFill/>
          </a:ln>
        </p:spPr>
        <p:txBody>
          <a:bodyPr wrap="square" lIns="0" tIns="0" rIns="0" bIns="0" anchor="ctr">
            <a:spAutoFit/>
          </a:bodyPr>
          <a:p>
            <a:pPr hangingPunct="0"/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PC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操作指南</a:t>
            </a:r>
            <a:endParaRPr lang="zh-CN" altLang="en-US" dirty="0">
              <a:solidFill>
                <a:srgbClr val="FFFFFF"/>
              </a:solidFill>
              <a:latin typeface="文鼎中楷体" panose="03000600000000000000" charset="-122"/>
              <a:ea typeface="文鼎中楷体" panose="03000600000000000000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canva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863" y="433388"/>
            <a:ext cx="6254750" cy="455136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6866" name="矩形 59407"/>
          <p:cNvSpPr/>
          <p:nvPr/>
        </p:nvSpPr>
        <p:spPr>
          <a:xfrm>
            <a:off x="12700" y="4763"/>
            <a:ext cx="3451225" cy="338137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p>
            <a:pPr hangingPunct="0"/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 PC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操作指南</a:t>
            </a:r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--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我的评价</a:t>
            </a:r>
            <a:endParaRPr lang="zh-CN" altLang="en-US" dirty="0">
              <a:solidFill>
                <a:srgbClr val="FFFFFF"/>
              </a:solidFill>
              <a:latin typeface="文鼎中楷体" panose="03000600000000000000" charset="-122"/>
              <a:ea typeface="文鼎中楷体" panose="03000600000000000000" charset="-122"/>
              <a:sym typeface="微软雅黑" panose="020B0503020204020204" pitchFamily="34" charset="-122"/>
            </a:endParaRPr>
          </a:p>
        </p:txBody>
      </p:sp>
      <p:sp>
        <p:nvSpPr>
          <p:cNvPr id="36869" name="文本框 21"/>
          <p:cNvSpPr txBox="1"/>
          <p:nvPr/>
        </p:nvSpPr>
        <p:spPr>
          <a:xfrm>
            <a:off x="6604000" y="1212850"/>
            <a:ext cx="2122488" cy="14890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en-US" altLang="zh-CN" sz="1400">
                <a:solidFill>
                  <a:schemeClr val="tx1"/>
                </a:solidFill>
                <a:latin typeface="文鼎中楷体" panose="03000600000000000000" charset="-122"/>
                <a:ea typeface="文鼎中楷体" panose="03000600000000000000" charset="-122"/>
              </a:rPr>
              <a:t>①</a:t>
            </a:r>
            <a:r>
              <a:rPr lang="zh-CN" altLang="en-US" sz="1400">
                <a:solidFill>
                  <a:schemeClr val="tx1"/>
                </a:solidFill>
                <a:latin typeface="文鼎中楷体" panose="03000600000000000000" charset="-122"/>
                <a:ea typeface="文鼎中楷体" panose="03000600000000000000" charset="-122"/>
              </a:rPr>
              <a:t>评价实践教学</a:t>
            </a:r>
            <a:endParaRPr lang="zh-CN" altLang="en-US" sz="1400">
              <a:solidFill>
                <a:schemeClr val="tx1"/>
              </a:solidFill>
              <a:latin typeface="文鼎中楷体" panose="03000600000000000000" charset="-122"/>
              <a:ea typeface="文鼎中楷体" panose="03000600000000000000" charset="-122"/>
            </a:endParaRPr>
          </a:p>
          <a:p>
            <a:pPr defTabSz="914400">
              <a:lnSpc>
                <a:spcPct val="130000"/>
              </a:lnSpc>
            </a:pPr>
            <a:r>
              <a:rPr lang="en-US" altLang="zh-CN" sz="1400">
                <a:solidFill>
                  <a:schemeClr val="tx1"/>
                </a:solidFill>
                <a:latin typeface="文鼎中楷体" panose="03000600000000000000" charset="-122"/>
                <a:ea typeface="文鼎中楷体" panose="03000600000000000000" charset="-122"/>
              </a:rPr>
              <a:t>②</a:t>
            </a:r>
            <a:r>
              <a:rPr lang="zh-CN" altLang="en-US" sz="1400">
                <a:solidFill>
                  <a:schemeClr val="tx1"/>
                </a:solidFill>
                <a:latin typeface="文鼎中楷体" panose="03000600000000000000" charset="-122"/>
                <a:ea typeface="文鼎中楷体" panose="03000600000000000000" charset="-122"/>
              </a:rPr>
              <a:t>评价指导老师</a:t>
            </a:r>
            <a:endParaRPr lang="zh-CN" altLang="en-US" sz="1400">
              <a:solidFill>
                <a:schemeClr val="tx1"/>
              </a:solidFill>
              <a:latin typeface="文鼎中楷体" panose="03000600000000000000" charset="-122"/>
              <a:ea typeface="文鼎中楷体" panose="03000600000000000000" charset="-122"/>
            </a:endParaRPr>
          </a:p>
          <a:p>
            <a:pPr defTabSz="914400">
              <a:lnSpc>
                <a:spcPct val="130000"/>
              </a:lnSpc>
            </a:pPr>
            <a:r>
              <a:rPr lang="en-US" altLang="zh-CN" sz="1400">
                <a:solidFill>
                  <a:schemeClr val="tx1"/>
                </a:solidFill>
                <a:latin typeface="文鼎中楷体" panose="03000600000000000000" charset="-122"/>
                <a:ea typeface="文鼎中楷体" panose="03000600000000000000" charset="-122"/>
              </a:rPr>
              <a:t>③</a:t>
            </a:r>
            <a:r>
              <a:rPr lang="zh-CN" altLang="en-US" sz="1400">
                <a:solidFill>
                  <a:schemeClr val="tx1"/>
                </a:solidFill>
                <a:latin typeface="文鼎中楷体" panose="03000600000000000000" charset="-122"/>
                <a:ea typeface="文鼎中楷体" panose="03000600000000000000" charset="-122"/>
              </a:rPr>
              <a:t>评价校友邦</a:t>
            </a:r>
            <a:endParaRPr lang="zh-CN" altLang="en-US" sz="1400">
              <a:solidFill>
                <a:schemeClr val="tx1"/>
              </a:solidFill>
              <a:latin typeface="文鼎中楷体" panose="03000600000000000000" charset="-122"/>
              <a:ea typeface="文鼎中楷体" panose="03000600000000000000" charset="-122"/>
            </a:endParaRPr>
          </a:p>
          <a:p>
            <a:pPr defTabSz="914400">
              <a:lnSpc>
                <a:spcPct val="130000"/>
              </a:lnSpc>
            </a:pPr>
            <a:r>
              <a:rPr lang="en-US" altLang="zh-CN" sz="1400">
                <a:solidFill>
                  <a:schemeClr val="tx1"/>
                </a:solidFill>
                <a:latin typeface="文鼎中楷体" panose="03000600000000000000" charset="-122"/>
                <a:ea typeface="文鼎中楷体" panose="03000600000000000000" charset="-122"/>
              </a:rPr>
              <a:t>④</a:t>
            </a:r>
            <a:r>
              <a:rPr lang="zh-CN" altLang="en-US" sz="1400">
                <a:solidFill>
                  <a:schemeClr val="tx1"/>
                </a:solidFill>
                <a:latin typeface="文鼎中楷体" panose="03000600000000000000" charset="-122"/>
                <a:ea typeface="文鼎中楷体" panose="03000600000000000000" charset="-122"/>
              </a:rPr>
              <a:t>实习课程评价</a:t>
            </a:r>
            <a:endParaRPr lang="zh-CN" altLang="en-US" sz="1400">
              <a:solidFill>
                <a:schemeClr val="tx1"/>
              </a:solidFill>
              <a:latin typeface="文鼎中楷体" panose="03000600000000000000" charset="-122"/>
              <a:ea typeface="文鼎中楷体" panose="03000600000000000000" charset="-122"/>
            </a:endParaRPr>
          </a:p>
          <a:p>
            <a:pPr defTabSz="914400">
              <a:lnSpc>
                <a:spcPct val="130000"/>
              </a:lnSpc>
            </a:pPr>
            <a:r>
              <a:rPr lang="zh-CN" altLang="en-US" sz="1400">
                <a:solidFill>
                  <a:schemeClr val="tx1"/>
                </a:solidFill>
                <a:latin typeface="文鼎中楷体" panose="03000600000000000000" charset="-122"/>
                <a:ea typeface="文鼎中楷体" panose="03000600000000000000" charset="-122"/>
              </a:rPr>
              <a:t>（建议学校增设的课程）</a:t>
            </a:r>
            <a:endParaRPr lang="zh-CN" altLang="en-US" sz="1400">
              <a:solidFill>
                <a:schemeClr val="tx1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36870" name="文本框 14"/>
          <p:cNvSpPr txBox="1"/>
          <p:nvPr/>
        </p:nvSpPr>
        <p:spPr>
          <a:xfrm>
            <a:off x="858838" y="1771650"/>
            <a:ext cx="1104900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zh-CN" altLang="en-US" sz="140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我的评价</a:t>
            </a:r>
            <a:endParaRPr lang="zh-CN" altLang="en-US" sz="1400">
              <a:solidFill>
                <a:srgbClr val="DF0024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flipH="1" flipV="1">
            <a:off x="746760" y="1356995"/>
            <a:ext cx="281305" cy="49212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175" y="832803"/>
            <a:ext cx="8883650" cy="41529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7890" name="矩形 59407"/>
          <p:cNvSpPr/>
          <p:nvPr/>
        </p:nvSpPr>
        <p:spPr>
          <a:xfrm>
            <a:off x="12700" y="4763"/>
            <a:ext cx="3451225" cy="338137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p>
            <a:pPr hangingPunct="0"/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 PC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操作指南</a:t>
            </a:r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--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企业评定</a:t>
            </a:r>
            <a:endParaRPr lang="zh-CN" altLang="en-US" dirty="0">
              <a:solidFill>
                <a:srgbClr val="FFFFFF"/>
              </a:solidFill>
              <a:latin typeface="文鼎中楷体" panose="03000600000000000000" charset="-122"/>
              <a:ea typeface="文鼎中楷体" panose="03000600000000000000" charset="-122"/>
              <a:sym typeface="微软雅黑" panose="020B0503020204020204" pitchFamily="34" charset="-122"/>
            </a:endParaRPr>
          </a:p>
        </p:txBody>
      </p:sp>
      <p:sp>
        <p:nvSpPr>
          <p:cNvPr id="37893" name="文本框 14"/>
          <p:cNvSpPr txBox="1"/>
          <p:nvPr/>
        </p:nvSpPr>
        <p:spPr>
          <a:xfrm>
            <a:off x="727075" y="4273550"/>
            <a:ext cx="1104900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en-US" altLang="zh-CN" sz="140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1.</a:t>
            </a:r>
            <a:r>
              <a:rPr lang="zh-CN" altLang="en-US" sz="140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企业评定</a:t>
            </a:r>
            <a:endParaRPr lang="zh-CN" altLang="en-US" sz="1400">
              <a:solidFill>
                <a:srgbClr val="DF0024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37896" name="文本框 7"/>
          <p:cNvSpPr txBox="1"/>
          <p:nvPr/>
        </p:nvSpPr>
        <p:spPr>
          <a:xfrm>
            <a:off x="7267575" y="3392488"/>
            <a:ext cx="1508125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en-US" altLang="zh-CN" sz="140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2.</a:t>
            </a:r>
            <a:r>
              <a:rPr lang="zh-CN" altLang="en-US" sz="140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邀请企业评定</a:t>
            </a:r>
            <a:endParaRPr lang="zh-CN" altLang="en-US" sz="1400">
              <a:solidFill>
                <a:srgbClr val="DF0024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37897" name="文本框 8"/>
          <p:cNvSpPr txBox="1"/>
          <p:nvPr/>
        </p:nvSpPr>
        <p:spPr>
          <a:xfrm>
            <a:off x="3519488" y="3708400"/>
            <a:ext cx="2957512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en-US" altLang="zh-CN" sz="140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3.</a:t>
            </a:r>
            <a:r>
              <a:rPr lang="zh-CN" altLang="en-US" sz="140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选择</a:t>
            </a:r>
            <a:r>
              <a:rPr lang="en-US" altLang="zh-CN" sz="140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QQ</a:t>
            </a:r>
            <a:r>
              <a:rPr lang="zh-CN" altLang="en-US" sz="140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或微信发送邀请链接</a:t>
            </a:r>
            <a:endParaRPr lang="zh-CN" altLang="en-US" sz="1400">
              <a:solidFill>
                <a:srgbClr val="DF0024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2700" y="342900"/>
            <a:ext cx="4913313" cy="398463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     </a:t>
            </a:r>
            <a:r>
              <a:rPr kumimoji="0" lang="zh-CN" altLang="en-US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  </a:t>
            </a:r>
            <a:r>
              <a:rPr kumimoji="0" lang="en-US" altLang="zh-CN" kern="1200" cap="none" spc="0" normalizeH="0" baseline="0" noProof="1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*</a:t>
            </a:r>
            <a:r>
              <a:rPr kumimoji="0" lang="zh-CN" altLang="en-US" kern="1200" cap="none" spc="0" normalizeH="0" baseline="0" noProof="1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自主实习才需要企业评价</a:t>
            </a:r>
            <a:endParaRPr kumimoji="0" lang="zh-CN" altLang="en-US" kern="1200" cap="none" spc="0" normalizeH="0" baseline="0" noProof="1">
              <a:solidFill>
                <a:srgbClr val="DF0024"/>
              </a:solidFill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flipH="1" flipV="1">
            <a:off x="836930" y="3877310"/>
            <a:ext cx="283845" cy="49974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 flipH="1" flipV="1">
            <a:off x="7447280" y="3150870"/>
            <a:ext cx="274955" cy="27622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 flipH="1" flipV="1">
            <a:off x="4925060" y="3230245"/>
            <a:ext cx="146685" cy="16256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650" y="2695575"/>
            <a:ext cx="8226425" cy="216090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285" y="440055"/>
            <a:ext cx="8177530" cy="21590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8915" name="矩形 59407"/>
          <p:cNvSpPr/>
          <p:nvPr/>
        </p:nvSpPr>
        <p:spPr>
          <a:xfrm>
            <a:off x="12700" y="4763"/>
            <a:ext cx="3451225" cy="338137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p>
            <a:pPr hangingPunct="0"/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 PC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操作指南</a:t>
            </a:r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--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提交实习报告</a:t>
            </a:r>
            <a:endParaRPr lang="zh-CN" altLang="en-US" dirty="0">
              <a:solidFill>
                <a:srgbClr val="FFFFFF"/>
              </a:solidFill>
              <a:latin typeface="文鼎中楷体" panose="03000600000000000000" charset="-122"/>
              <a:ea typeface="文鼎中楷体" panose="03000600000000000000" charset="-122"/>
              <a:sym typeface="微软雅黑" panose="020B0503020204020204" pitchFamily="34" charset="-122"/>
            </a:endParaRPr>
          </a:p>
        </p:txBody>
      </p:sp>
      <p:sp>
        <p:nvSpPr>
          <p:cNvPr id="38918" name="文本框 14"/>
          <p:cNvSpPr txBox="1"/>
          <p:nvPr/>
        </p:nvSpPr>
        <p:spPr>
          <a:xfrm>
            <a:off x="1271270" y="1637983"/>
            <a:ext cx="1104900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zh-CN" altLang="en-US" sz="140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实习报告</a:t>
            </a:r>
            <a:endParaRPr lang="zh-CN" altLang="en-US" sz="1400">
              <a:solidFill>
                <a:srgbClr val="DF0024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38922" name="文本框 12"/>
          <p:cNvSpPr txBox="1"/>
          <p:nvPr/>
        </p:nvSpPr>
        <p:spPr>
          <a:xfrm>
            <a:off x="6106795" y="2118360"/>
            <a:ext cx="1466850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zh-CN" altLang="en-US" sz="140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下载报告模板</a:t>
            </a:r>
            <a:endParaRPr lang="zh-CN" altLang="en-US" sz="1400">
              <a:solidFill>
                <a:srgbClr val="DF0024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38925" name="文本框 18"/>
          <p:cNvSpPr txBox="1"/>
          <p:nvPr/>
        </p:nvSpPr>
        <p:spPr>
          <a:xfrm>
            <a:off x="4892993" y="4404995"/>
            <a:ext cx="2343150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zh-CN" altLang="en-US" sz="140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模板内写完 报告</a:t>
            </a:r>
            <a:r>
              <a:rPr lang="en-US" altLang="zh-CN" sz="140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--</a:t>
            </a:r>
            <a:r>
              <a:rPr lang="zh-CN" altLang="en-US" sz="140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上传</a:t>
            </a:r>
            <a:endParaRPr lang="zh-CN" altLang="en-US" sz="1400">
              <a:solidFill>
                <a:srgbClr val="DF0024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cxnSp>
        <p:nvCxnSpPr>
          <p:cNvPr id="17" name="直接箭头连接符 16"/>
          <p:cNvCxnSpPr>
            <a:stCxn id="38922" idx="3"/>
          </p:cNvCxnSpPr>
          <p:nvPr/>
        </p:nvCxnSpPr>
        <p:spPr>
          <a:xfrm flipV="1">
            <a:off x="7573645" y="1896745"/>
            <a:ext cx="283845" cy="40703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/>
        </p:nvCxnSpPr>
        <p:spPr>
          <a:xfrm flipH="1">
            <a:off x="1196975" y="1896745"/>
            <a:ext cx="539750" cy="49530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 flipV="1">
            <a:off x="5292090" y="4236720"/>
            <a:ext cx="135255" cy="22542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" y="516890"/>
            <a:ext cx="8801100" cy="431958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9938" name="矩形 59407"/>
          <p:cNvSpPr/>
          <p:nvPr/>
        </p:nvSpPr>
        <p:spPr>
          <a:xfrm>
            <a:off x="12700" y="4763"/>
            <a:ext cx="3451225" cy="338137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p>
            <a:pPr hangingPunct="0"/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 PC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操作指南</a:t>
            </a:r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--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导出实习手册</a:t>
            </a:r>
            <a:endParaRPr lang="zh-CN" altLang="en-US" dirty="0">
              <a:solidFill>
                <a:srgbClr val="FFFFFF"/>
              </a:solidFill>
              <a:latin typeface="文鼎中楷体" panose="03000600000000000000" charset="-122"/>
              <a:ea typeface="文鼎中楷体" panose="03000600000000000000" charset="-122"/>
              <a:sym typeface="微软雅黑" panose="020B0503020204020204" pitchFamily="34" charset="-122"/>
            </a:endParaRPr>
          </a:p>
        </p:txBody>
      </p:sp>
      <p:sp>
        <p:nvSpPr>
          <p:cNvPr id="39941" name="文本框 14"/>
          <p:cNvSpPr txBox="1"/>
          <p:nvPr/>
        </p:nvSpPr>
        <p:spPr>
          <a:xfrm>
            <a:off x="974725" y="3886200"/>
            <a:ext cx="1104900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zh-CN" altLang="en-US" sz="140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实习报告</a:t>
            </a:r>
            <a:endParaRPr lang="zh-CN" altLang="en-US" sz="1400">
              <a:solidFill>
                <a:srgbClr val="DF0024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39944" name="文本框 12"/>
          <p:cNvSpPr txBox="1"/>
          <p:nvPr/>
        </p:nvSpPr>
        <p:spPr>
          <a:xfrm>
            <a:off x="3143250" y="2238375"/>
            <a:ext cx="1466850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zh-CN" altLang="en-US" sz="140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选择</a:t>
            </a:r>
            <a:r>
              <a:rPr lang="en-US" altLang="zh-CN" sz="140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“</a:t>
            </a:r>
            <a:r>
              <a:rPr lang="zh-CN" altLang="en-US" sz="140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已通过</a:t>
            </a:r>
            <a:r>
              <a:rPr lang="en-US" altLang="zh-CN" sz="140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”</a:t>
            </a:r>
            <a:endParaRPr lang="en-US" altLang="zh-CN" sz="1400">
              <a:solidFill>
                <a:srgbClr val="DF0024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39946" name="文本框 18"/>
          <p:cNvSpPr txBox="1"/>
          <p:nvPr/>
        </p:nvSpPr>
        <p:spPr>
          <a:xfrm>
            <a:off x="7108825" y="3389313"/>
            <a:ext cx="1470025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zh-CN" altLang="en-US" sz="140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导出实习手册</a:t>
            </a:r>
            <a:endParaRPr lang="zh-CN" altLang="en-US" sz="1400">
              <a:solidFill>
                <a:srgbClr val="DF0024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pic>
        <p:nvPicPr>
          <p:cNvPr id="3994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2188" y="2143125"/>
            <a:ext cx="2246312" cy="1355725"/>
          </a:xfrm>
          <a:prstGeom prst="rect">
            <a:avLst/>
          </a:prstGeom>
          <a:noFill/>
          <a:ln w="28575" cap="flat" cmpd="sng">
            <a:solidFill>
              <a:srgbClr val="7F7F7F"/>
            </a:solidFill>
            <a:prstDash val="solid"/>
            <a:round/>
            <a:headEnd type="none" w="med" len="med"/>
            <a:tailEnd type="none" w="med" len="med"/>
          </a:ln>
        </p:spPr>
      </p:pic>
      <p:cxnSp>
        <p:nvCxnSpPr>
          <p:cNvPr id="17" name="直接箭头连接符 16"/>
          <p:cNvCxnSpPr>
            <a:stCxn id="39941" idx="2"/>
          </p:cNvCxnSpPr>
          <p:nvPr/>
        </p:nvCxnSpPr>
        <p:spPr>
          <a:xfrm flipH="1">
            <a:off x="1151890" y="4257040"/>
            <a:ext cx="375285" cy="16002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箭头连接符 2"/>
          <p:cNvCxnSpPr>
            <a:stCxn id="39944" idx="0"/>
          </p:cNvCxnSpPr>
          <p:nvPr/>
        </p:nvCxnSpPr>
        <p:spPr>
          <a:xfrm flipV="1">
            <a:off x="3876675" y="1996440"/>
            <a:ext cx="89535" cy="24193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 flipV="1">
            <a:off x="7632065" y="3201670"/>
            <a:ext cx="360045" cy="31559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735" y="2428875"/>
            <a:ext cx="7916545" cy="253873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35" y="442595"/>
            <a:ext cx="7893050" cy="198628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0963" name="矩形 59407"/>
          <p:cNvSpPr/>
          <p:nvPr/>
        </p:nvSpPr>
        <p:spPr>
          <a:xfrm>
            <a:off x="12700" y="4763"/>
            <a:ext cx="3451225" cy="338137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p>
            <a:pPr hangingPunct="0"/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 PC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操作指南</a:t>
            </a:r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--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实习成绩鉴定</a:t>
            </a:r>
            <a:endParaRPr lang="zh-CN" altLang="en-US" dirty="0">
              <a:solidFill>
                <a:srgbClr val="FFFFFF"/>
              </a:solidFill>
              <a:latin typeface="文鼎中楷体" panose="03000600000000000000" charset="-122"/>
              <a:ea typeface="文鼎中楷体" panose="03000600000000000000" charset="-122"/>
              <a:sym typeface="微软雅黑" panose="020B0503020204020204" pitchFamily="34" charset="-122"/>
            </a:endParaRPr>
          </a:p>
        </p:txBody>
      </p:sp>
      <p:sp>
        <p:nvSpPr>
          <p:cNvPr id="40966" name="文本框 14"/>
          <p:cNvSpPr txBox="1"/>
          <p:nvPr/>
        </p:nvSpPr>
        <p:spPr>
          <a:xfrm>
            <a:off x="936625" y="1711325"/>
            <a:ext cx="1684338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zh-CN" altLang="en-US" sz="140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实习成绩鉴定</a:t>
            </a:r>
            <a:endParaRPr lang="zh-CN" altLang="en-US" sz="1400">
              <a:solidFill>
                <a:srgbClr val="DF0024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40969" name="文本框 12"/>
          <p:cNvSpPr txBox="1"/>
          <p:nvPr/>
        </p:nvSpPr>
        <p:spPr>
          <a:xfrm>
            <a:off x="6419215" y="1711325"/>
            <a:ext cx="1117600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zh-CN" altLang="en-US" sz="140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自我鉴定</a:t>
            </a:r>
            <a:endParaRPr lang="zh-CN" altLang="en-US" sz="1400">
              <a:solidFill>
                <a:srgbClr val="DF0024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40971" name="文本框 8"/>
          <p:cNvSpPr txBox="1"/>
          <p:nvPr/>
        </p:nvSpPr>
        <p:spPr>
          <a:xfrm>
            <a:off x="4668838" y="3262313"/>
            <a:ext cx="2182812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zh-CN" altLang="en-US" sz="140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根据提示编辑自我小结</a:t>
            </a:r>
            <a:endParaRPr lang="zh-CN" altLang="en-US" sz="1400">
              <a:solidFill>
                <a:srgbClr val="DF0024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006600" y="3471863"/>
            <a:ext cx="765175" cy="269875"/>
          </a:xfrm>
          <a:prstGeom prst="ellipse">
            <a:avLst/>
          </a:prstGeom>
          <a:noFill/>
          <a:ln w="28575">
            <a:solidFill>
              <a:srgbClr val="DF002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00B05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2" name="椭圆 11"/>
          <p:cNvSpPr/>
          <p:nvPr/>
        </p:nvSpPr>
        <p:spPr>
          <a:xfrm>
            <a:off x="2106613" y="4222750"/>
            <a:ext cx="765175" cy="269875"/>
          </a:xfrm>
          <a:prstGeom prst="ellipse">
            <a:avLst/>
          </a:prstGeom>
          <a:noFill/>
          <a:ln w="28575">
            <a:solidFill>
              <a:srgbClr val="DF002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40976" name="文本框 19"/>
          <p:cNvSpPr txBox="1"/>
          <p:nvPr/>
        </p:nvSpPr>
        <p:spPr>
          <a:xfrm>
            <a:off x="2621280" y="4032250"/>
            <a:ext cx="2944495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zh-CN" altLang="en-US" sz="140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鉴定项目由学校老师配置是否需要</a:t>
            </a:r>
            <a:endParaRPr lang="zh-CN" altLang="en-US" sz="1400">
              <a:solidFill>
                <a:srgbClr val="DF0024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40977" name="文本框 20"/>
          <p:cNvSpPr txBox="1"/>
          <p:nvPr/>
        </p:nvSpPr>
        <p:spPr>
          <a:xfrm>
            <a:off x="6526530" y="4031933"/>
            <a:ext cx="2368550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zh-CN" altLang="en-US" sz="140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鉴定完成导出鉴定表打印带去实习企业盖章上交学校</a:t>
            </a:r>
            <a:endParaRPr lang="zh-CN" altLang="en-US" sz="1400">
              <a:solidFill>
                <a:srgbClr val="DF0024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flipH="1">
            <a:off x="927100" y="2032000"/>
            <a:ext cx="629920" cy="22479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/>
        </p:nvCxnSpPr>
        <p:spPr>
          <a:xfrm flipV="1">
            <a:off x="7137400" y="1401445"/>
            <a:ext cx="125095" cy="36068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>
            <a:off x="6597015" y="3472180"/>
            <a:ext cx="585470" cy="22479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>
            <a:stCxn id="40977" idx="0"/>
          </p:cNvCxnSpPr>
          <p:nvPr/>
        </p:nvCxnSpPr>
        <p:spPr>
          <a:xfrm flipV="1">
            <a:off x="7710805" y="3112135"/>
            <a:ext cx="101600" cy="92011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501900" y="1041400"/>
            <a:ext cx="3683000" cy="335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dirty="0">
                <a:solidFill>
                  <a:schemeClr val="tx1"/>
                </a:solidFill>
                <a:latin typeface="文鼎中楷体" panose="03000600000000000000" charset="-122"/>
                <a:ea typeface="文鼎中楷体" panose="03000600000000000000" charset="-122"/>
              </a:rPr>
              <a:t>扫一扫给您更多？校友邦校企直通车</a:t>
            </a:r>
            <a:endParaRPr lang="zh-CN" altLang="en-US" dirty="0">
              <a:solidFill>
                <a:schemeClr val="tx1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0" y="1716405"/>
            <a:ext cx="2562225" cy="26765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7790" y="41275"/>
            <a:ext cx="1813560" cy="3371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 hangingPunct="0">
              <a:buClrTx/>
              <a:buSzTx/>
            </a:pP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校友邦校招小程序</a:t>
            </a:r>
            <a:endParaRPr lang="zh-CN" altLang="en-US" dirty="0">
              <a:solidFill>
                <a:srgbClr val="FFFFFF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矩形 75776"/>
          <p:cNvSpPr/>
          <p:nvPr/>
        </p:nvSpPr>
        <p:spPr>
          <a:xfrm>
            <a:off x="0" y="-11430"/>
            <a:ext cx="9144000" cy="5162550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txBody>
          <a:bodyPr lIns="45720" rIns="45720" anchor="ctr"/>
          <a:p>
            <a:pPr hangingPunct="0">
              <a:lnSpc>
                <a:spcPct val="90000"/>
              </a:lnSpc>
              <a:spcBef>
                <a:spcPct val="50000"/>
              </a:spcBef>
            </a:pPr>
            <a:r>
              <a:rPr lang="zh-CN" altLang="en-US" sz="2000" dirty="0">
                <a:latin typeface="文鼎中楷体" panose="03000600000000000000" charset="-122"/>
                <a:ea typeface="文鼎中楷体" panose="03000600000000000000" charset="-122"/>
              </a:rPr>
              <a:t>                    </a:t>
            </a:r>
            <a:r>
              <a:rPr lang="zh-CN" altLang="en-US" sz="2000" dirty="0">
                <a:solidFill>
                  <a:schemeClr val="bg1"/>
                </a:solidFill>
                <a:latin typeface="文鼎中楷体" panose="03000600000000000000" charset="-122"/>
                <a:ea typeface="文鼎中楷体" panose="03000600000000000000" charset="-122"/>
              </a:rPr>
              <a:t> </a:t>
            </a:r>
            <a:endParaRPr lang="zh-CN" altLang="en-US" sz="2000" dirty="0">
              <a:solidFill>
                <a:schemeClr val="bg1"/>
              </a:solidFill>
              <a:latin typeface="文鼎中楷体" panose="03000600000000000000" charset="-122"/>
              <a:ea typeface="文鼎中楷体" panose="03000600000000000000" charset="-122"/>
            </a:endParaRPr>
          </a:p>
          <a:p>
            <a:pPr hangingPunct="0">
              <a:lnSpc>
                <a:spcPct val="90000"/>
              </a:lnSpc>
              <a:spcBef>
                <a:spcPct val="50000"/>
              </a:spcBef>
            </a:pPr>
            <a:endParaRPr lang="zh-CN" altLang="en-US" sz="2000" dirty="0">
              <a:solidFill>
                <a:schemeClr val="bg1"/>
              </a:solidFill>
              <a:latin typeface="文鼎中楷体" panose="03000600000000000000" charset="-122"/>
              <a:ea typeface="文鼎中楷体" panose="03000600000000000000" charset="-122"/>
            </a:endParaRPr>
          </a:p>
          <a:p>
            <a:pPr hangingPunct="0">
              <a:lnSpc>
                <a:spcPct val="90000"/>
              </a:lnSpc>
              <a:spcBef>
                <a:spcPct val="5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文鼎中楷体" panose="03000600000000000000" charset="-122"/>
                <a:ea typeface="文鼎中楷体" panose="03000600000000000000" charset="-122"/>
              </a:rPr>
              <a:t>                     </a:t>
            </a:r>
            <a:endParaRPr lang="en-US" altLang="zh-CN" sz="2000" dirty="0">
              <a:solidFill>
                <a:schemeClr val="bg1"/>
              </a:solidFill>
              <a:latin typeface="文鼎中楷体" panose="03000600000000000000" charset="-122"/>
              <a:ea typeface="文鼎中楷体" panose="03000600000000000000" charset="-122"/>
            </a:endParaRPr>
          </a:p>
          <a:p>
            <a:pPr hangingPunct="0">
              <a:lnSpc>
                <a:spcPct val="90000"/>
              </a:lnSpc>
              <a:spcBef>
                <a:spcPct val="5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文鼎中楷体" panose="03000600000000000000" charset="-122"/>
                <a:ea typeface="文鼎中楷体" panose="03000600000000000000" charset="-122"/>
              </a:rPr>
              <a:t>                                      </a:t>
            </a:r>
            <a:r>
              <a:rPr lang="zh-CN" altLang="en-US" sz="2000" dirty="0">
                <a:latin typeface="文鼎中楷体" panose="03000600000000000000" charset="-122"/>
                <a:ea typeface="文鼎中楷体" panose="03000600000000000000" charset="-122"/>
              </a:rPr>
              <a:t>                 </a:t>
            </a:r>
            <a:endParaRPr lang="en-US" altLang="zh-CN" sz="2000" dirty="0"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41986" name="矩形 75777"/>
          <p:cNvSpPr/>
          <p:nvPr/>
        </p:nvSpPr>
        <p:spPr>
          <a:xfrm>
            <a:off x="6237288" y="2212975"/>
            <a:ext cx="1017587" cy="492125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 anchor="t">
            <a:spAutoFit/>
          </a:bodyPr>
          <a:p>
            <a:pPr hangingPunct="0"/>
            <a:r>
              <a:rPr lang="zh-CN" altLang="en-US" sz="3200" dirty="0">
                <a:solidFill>
                  <a:schemeClr val="bg1"/>
                </a:solidFill>
                <a:latin typeface="文鼎中楷体" panose="03000600000000000000" charset="-122"/>
                <a:ea typeface="文鼎中楷体" panose="03000600000000000000" charset="-122"/>
              </a:rPr>
              <a:t>谢谢</a:t>
            </a:r>
            <a:endParaRPr lang="zh-CN" altLang="en-US" sz="3200" dirty="0">
              <a:solidFill>
                <a:schemeClr val="bg1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grpSp>
        <p:nvGrpSpPr>
          <p:cNvPr id="41987" name="组合 75778"/>
          <p:cNvGrpSpPr/>
          <p:nvPr/>
        </p:nvGrpSpPr>
        <p:grpSpPr>
          <a:xfrm>
            <a:off x="215900" y="358775"/>
            <a:ext cx="6562725" cy="4422775"/>
            <a:chOff x="0" y="0"/>
            <a:chExt cx="6562725" cy="4422775"/>
          </a:xfrm>
        </p:grpSpPr>
        <p:sp>
          <p:nvSpPr>
            <p:cNvPr id="41988" name="任意多边形 75779"/>
            <p:cNvSpPr/>
            <p:nvPr/>
          </p:nvSpPr>
          <p:spPr>
            <a:xfrm>
              <a:off x="0" y="0"/>
              <a:ext cx="6562725" cy="4422775"/>
            </a:xfrm>
            <a:custGeom>
              <a:avLst/>
              <a:gdLst/>
              <a:ahLst/>
              <a:cxnLst>
                <a:cxn ang="0">
                  <a:pos x="6562725" y="2998478"/>
                </a:cxn>
                <a:cxn ang="0">
                  <a:pos x="6557560" y="4422775"/>
                </a:cxn>
                <a:cxn ang="0">
                  <a:pos x="0" y="4422775"/>
                </a:cxn>
                <a:cxn ang="0">
                  <a:pos x="0" y="0"/>
                </a:cxn>
                <a:cxn ang="0">
                  <a:pos x="6557560" y="0"/>
                </a:cxn>
                <a:cxn ang="0">
                  <a:pos x="6546622" y="1385598"/>
                </a:cxn>
              </a:cxnLst>
              <a:pathLst>
                <a:path w="21600" h="21600">
                  <a:moveTo>
                    <a:pt x="21600" y="14644"/>
                  </a:moveTo>
                  <a:cubicBezTo>
                    <a:pt x="21594" y="17103"/>
                    <a:pt x="21589" y="19141"/>
                    <a:pt x="21583" y="21600"/>
                  </a:cubicBezTo>
                  <a:lnTo>
                    <a:pt x="0" y="21600"/>
                  </a:lnTo>
                  <a:lnTo>
                    <a:pt x="0" y="0"/>
                  </a:lnTo>
                  <a:lnTo>
                    <a:pt x="21583" y="0"/>
                  </a:lnTo>
                  <a:cubicBezTo>
                    <a:pt x="21575" y="2217"/>
                    <a:pt x="21547" y="6767"/>
                    <a:pt x="21547" y="6767"/>
                  </a:cubicBezTo>
                </a:path>
              </a:pathLst>
            </a:custGeom>
            <a:noFill/>
            <a:ln w="38100" cap="sq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989" name="矩形 75780"/>
            <p:cNvSpPr/>
            <p:nvPr/>
          </p:nvSpPr>
          <p:spPr>
            <a:xfrm>
              <a:off x="1" y="2076761"/>
              <a:ext cx="6562722" cy="269241"/>
            </a:xfrm>
            <a:prstGeom prst="rect">
              <a:avLst/>
            </a:prstGeom>
            <a:noFill/>
            <a:ln w="12700">
              <a:noFill/>
            </a:ln>
          </p:spPr>
          <p:txBody>
            <a:bodyPr lIns="45720" rIns="45720" anchor="ctr">
              <a:spAutoFit/>
            </a:bodyPr>
            <a:p>
              <a:pPr algn="ctr" hangingPunct="0"/>
              <a:r>
                <a:rPr lang="en-US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endPara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4820" name="文本框 2"/>
          <p:cNvSpPr txBox="1"/>
          <p:nvPr/>
        </p:nvSpPr>
        <p:spPr>
          <a:xfrm>
            <a:off x="959485" y="1874520"/>
            <a:ext cx="4784725" cy="82994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p>
            <a:pPr lvl="0" hangingPunct="0"/>
            <a:r>
              <a:rPr lang="zh-CN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平台有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24</a:t>
            </a: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小时自助服务：机器人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+</a:t>
            </a: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帮助中心</a:t>
            </a:r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lvl="0" hangingPunct="0"/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lvl="0" hangingPunct="0"/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平台值班服务（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8: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00-22:00</a:t>
            </a: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）：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17757972178</a:t>
            </a:r>
            <a:endParaRPr lang="en-US" altLang="zh-CN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882265" y="1219200"/>
            <a:ext cx="412051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 fontAlgn="base">
              <a:buClrTx/>
              <a:buSzTx/>
              <a:defRPr/>
            </a:pPr>
            <a:r>
              <a:rPr lang="en-US" altLang="zh-CN" sz="2400" smtClean="0"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1</a:t>
            </a:r>
            <a:r>
              <a:rPr lang="zh-CN" altLang="en-US" sz="2400" smtClean="0"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、注册认证；</a:t>
            </a:r>
            <a:endParaRPr lang="en-US" altLang="zh-CN" sz="2400" smtClean="0"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lvl="0" algn="l" fontAlgn="base">
              <a:buClrTx/>
              <a:buSzTx/>
              <a:defRPr/>
            </a:pPr>
            <a:r>
              <a:rPr lang="en-US" altLang="zh-CN" sz="2400" smtClean="0"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2、实习报名；</a:t>
            </a:r>
            <a:endParaRPr lang="en-US" altLang="zh-CN" sz="2400" strike="noStrike" noProof="1" smtClean="0"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lvl="0" algn="l" fontAlgn="base">
              <a:buClrTx/>
              <a:buSzTx/>
              <a:defRPr/>
            </a:pPr>
            <a:r>
              <a:rPr lang="en-US" altLang="zh-CN" sz="2400" smtClean="0"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3、签到、提交周日志；</a:t>
            </a:r>
            <a:endParaRPr lang="en-US" altLang="zh-CN" sz="2400" strike="noStrike" noProof="1" smtClean="0"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lvl="0" algn="l" fontAlgn="base">
              <a:buClrTx/>
              <a:buSzTx/>
              <a:defRPr/>
            </a:pPr>
            <a:r>
              <a:rPr lang="en-US" altLang="zh-CN" sz="2400" smtClean="0"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4、上传实习报告</a:t>
            </a:r>
            <a:r>
              <a:rPr lang="en-US" altLang="zh-CN" sz="2400" smtClean="0"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+mn-ea"/>
              </a:rPr>
              <a:t>；</a:t>
            </a:r>
            <a:endParaRPr lang="en-US" altLang="zh-CN" sz="2400" strike="noStrike" noProof="1" smtClean="0"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+mn-ea"/>
            </a:endParaRPr>
          </a:p>
          <a:p>
            <a:pPr lvl="0" algn="l" fontAlgn="base">
              <a:buClrTx/>
              <a:buSzTx/>
              <a:defRPr/>
            </a:pPr>
            <a:r>
              <a:rPr lang="en-US" altLang="zh-CN" sz="2400" smtClean="0"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5、</a:t>
            </a:r>
            <a:r>
              <a:rPr lang="zh-CN" altLang="en-US" sz="2400" smtClean="0"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导出实习手册</a:t>
            </a:r>
            <a:r>
              <a:rPr lang="en-US" altLang="zh-CN" sz="2400" smtClean="0"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；</a:t>
            </a:r>
            <a:endParaRPr lang="en-US" altLang="zh-CN" sz="2400" strike="noStrike" noProof="1" smtClean="0"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lvl="0" algn="l" fontAlgn="base">
              <a:buClrTx/>
              <a:buSzTx/>
              <a:defRPr/>
            </a:pPr>
            <a:r>
              <a:rPr lang="en-US" altLang="zh-CN" sz="2400" smtClean="0"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6</a:t>
            </a:r>
            <a:r>
              <a:rPr lang="zh-CN" altLang="en-US" sz="2400" smtClean="0"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、实习成绩鉴定；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354330" y="8255"/>
            <a:ext cx="998220" cy="3371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hangingPunct="0"/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主要任务</a:t>
            </a: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矩形 59407"/>
          <p:cNvSpPr/>
          <p:nvPr/>
        </p:nvSpPr>
        <p:spPr>
          <a:xfrm>
            <a:off x="150813" y="4763"/>
            <a:ext cx="3022600" cy="338137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p>
            <a:pPr hangingPunct="0"/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 APP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操作指南</a:t>
            </a:r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--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下载</a:t>
            </a:r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&amp;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注册</a:t>
            </a:r>
            <a:endParaRPr lang="zh-CN" altLang="en-US" dirty="0">
              <a:solidFill>
                <a:srgbClr val="FFFFFF"/>
              </a:solidFill>
              <a:latin typeface="文鼎中楷体" panose="03000600000000000000" charset="-122"/>
              <a:ea typeface="文鼎中楷体" panose="03000600000000000000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700" y="342900"/>
            <a:ext cx="3841750" cy="1100138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400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APP</a:t>
            </a:r>
            <a:r>
              <a:rPr kumimoji="0" lang="zh-CN" altLang="en-US" sz="2400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下载</a:t>
            </a:r>
            <a:endParaRPr kumimoji="0" lang="en-US" altLang="zh-CN" sz="2400" kern="1200" cap="none" spc="0" normalizeH="0" baseline="0" noProof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Font typeface="Arial" panose="020B0604020202020204" pitchFamily="34" charset="0"/>
              <a:buAutoNum type="arabicPeriod"/>
              <a:defRPr/>
            </a:pP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扫描二维码下载校友邦学生版</a:t>
            </a:r>
            <a:r>
              <a:rPr kumimoji="0" lang="en-US" altLang="zh-CN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APP</a:t>
            </a:r>
            <a:endParaRPr kumimoji="0" lang="zh-CN" altLang="en-US" b="0" kern="1200" cap="none" spc="0" normalizeH="0" baseline="0" noProof="1">
              <a:solidFill>
                <a:srgbClr val="000000"/>
              </a:solidFill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Font typeface="Arial" panose="020B0604020202020204" pitchFamily="34" charset="0"/>
              <a:buAutoNum type="arabicPeriod"/>
              <a:defRPr/>
            </a:pPr>
            <a:r>
              <a:rPr lang="zh-CN" altLang="en-US" b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应用商店搜索</a:t>
            </a:r>
            <a:r>
              <a:rPr lang="en-US" altLang="zh-CN" b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“</a:t>
            </a:r>
            <a:r>
              <a:rPr lang="zh-CN" altLang="en-US" b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校友邦学生版</a:t>
            </a:r>
            <a:r>
              <a:rPr lang="en-US" altLang="zh-CN" b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”</a:t>
            </a:r>
            <a:r>
              <a:rPr lang="zh-CN" altLang="en-US" b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下载</a:t>
            </a:r>
            <a:endParaRPr kumimoji="0" lang="zh-CN" altLang="en-US" b="0" kern="1200" cap="none" spc="0" normalizeH="0" baseline="0" noProof="1">
              <a:solidFill>
                <a:srgbClr val="000000"/>
              </a:solidFill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84625" y="182563"/>
            <a:ext cx="4624388" cy="1420813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400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APP</a:t>
            </a:r>
            <a:r>
              <a:rPr kumimoji="0" lang="zh-CN" altLang="en-US" sz="2400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注册账号</a:t>
            </a:r>
            <a:endParaRPr kumimoji="0" lang="en-US" altLang="zh-CN" sz="2400" kern="1200" cap="none" spc="0" normalizeH="0" baseline="0" noProof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Font typeface="Arial" panose="020B0604020202020204" pitchFamily="34" charset="0"/>
              <a:buAutoNum type="arabicPeriod"/>
              <a:defRPr/>
            </a:pPr>
            <a:r>
              <a:rPr lang="zh-CN" altLang="en-US" b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我的</a:t>
            </a:r>
            <a:r>
              <a:rPr lang="en-US" altLang="zh-CN" b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--</a:t>
            </a:r>
            <a:r>
              <a:rPr lang="zh-CN" altLang="en-US" b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点击登录</a:t>
            </a:r>
            <a:endParaRPr lang="zh-CN" altLang="en-US" b="0" noProof="1">
              <a:solidFill>
                <a:srgbClr val="000000"/>
              </a:solidFill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Font typeface="Arial" panose="020B0604020202020204" pitchFamily="34" charset="0"/>
              <a:buAutoNum type="arabicPeriod"/>
              <a:defRPr/>
            </a:pP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注册</a:t>
            </a:r>
            <a:endParaRPr kumimoji="0" lang="zh-CN" altLang="en-US" b="0" kern="1200" cap="none" spc="0" normalizeH="0" baseline="0" noProof="1">
              <a:solidFill>
                <a:srgbClr val="000000"/>
              </a:solidFill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Font typeface="Arial" panose="020B0604020202020204" pitchFamily="34" charset="0"/>
              <a:buAutoNum type="arabicPeriod"/>
              <a:defRPr/>
            </a:pP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输入手机号、图形验证码、短信验证码</a:t>
            </a:r>
            <a:r>
              <a:rPr kumimoji="0" lang="en-US" altLang="zh-CN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→</a:t>
            </a: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注册</a:t>
            </a:r>
            <a:endParaRPr kumimoji="0" lang="zh-CN" altLang="en-US" b="0" kern="1200" cap="none" spc="0" normalizeH="0" baseline="0" noProof="1">
              <a:solidFill>
                <a:srgbClr val="000000"/>
              </a:solidFill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1900" y="1733550"/>
            <a:ext cx="1690688" cy="300513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0" y="1733550"/>
            <a:ext cx="1690688" cy="300513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9800" y="1733550"/>
            <a:ext cx="1689100" cy="300513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605" y="1892300"/>
            <a:ext cx="1976120" cy="21615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1507" name="组合 15"/>
          <p:cNvGrpSpPr/>
          <p:nvPr/>
        </p:nvGrpSpPr>
        <p:grpSpPr>
          <a:xfrm>
            <a:off x="60643" y="1526858"/>
            <a:ext cx="8856662" cy="3006725"/>
            <a:chOff x="238" y="2373"/>
            <a:chExt cx="13946" cy="473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8" y="2373"/>
              <a:ext cx="2661" cy="4733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12" y="2373"/>
              <a:ext cx="2661" cy="4733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99" y="2373"/>
              <a:ext cx="2661" cy="4733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642" y="2373"/>
              <a:ext cx="2661" cy="4733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522" y="2373"/>
              <a:ext cx="2661" cy="4733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1505" name="矩形 59407"/>
          <p:cNvSpPr/>
          <p:nvPr/>
        </p:nvSpPr>
        <p:spPr>
          <a:xfrm>
            <a:off x="150813" y="4763"/>
            <a:ext cx="3022600" cy="338137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p>
            <a:pPr hangingPunct="0"/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 APP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操作指南</a:t>
            </a:r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--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学籍认证</a:t>
            </a:r>
            <a:endParaRPr lang="zh-CN" altLang="en-US" dirty="0">
              <a:solidFill>
                <a:srgbClr val="FFFFFF"/>
              </a:solidFill>
              <a:latin typeface="文鼎中楷体" panose="03000600000000000000" charset="-122"/>
              <a:ea typeface="文鼎中楷体" panose="03000600000000000000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700" y="342900"/>
            <a:ext cx="5613400" cy="1100138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学籍认证</a:t>
            </a:r>
            <a:endParaRPr kumimoji="0" lang="en-US" altLang="zh-CN" sz="2400" kern="1200" cap="none" spc="0" normalizeH="0" baseline="0" noProof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Font typeface="Arial" panose="020B0604020202020204" pitchFamily="34" charset="0"/>
              <a:buAutoNum type="arabicPeriod"/>
              <a:defRPr/>
            </a:pP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我的</a:t>
            </a:r>
            <a:r>
              <a:rPr kumimoji="0" lang="en-US" altLang="zh-CN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--</a:t>
            </a: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未认证</a:t>
            </a:r>
            <a:endParaRPr kumimoji="0" lang="zh-CN" altLang="en-US" b="0" kern="1200" cap="none" spc="0" normalizeH="0" baseline="0" noProof="1">
              <a:solidFill>
                <a:srgbClr val="000000"/>
              </a:solidFill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Font typeface="Arial" panose="020B0604020202020204" pitchFamily="34" charset="0"/>
              <a:buAutoNum type="arabicPeriod"/>
              <a:defRPr/>
            </a:pP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添加学籍</a:t>
            </a:r>
            <a:r>
              <a:rPr kumimoji="0" lang="en-US" altLang="zh-CN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--</a:t>
            </a: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学籍认证 </a:t>
            </a:r>
            <a:r>
              <a:rPr kumimoji="0" lang="en-US" altLang="zh-CN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--</a:t>
            </a: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添加学籍</a:t>
            </a:r>
            <a:r>
              <a:rPr kumimoji="0" lang="en-US" altLang="zh-CN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--</a:t>
            </a: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输入学籍信息</a:t>
            </a:r>
            <a:r>
              <a:rPr kumimoji="0" lang="en-US" altLang="zh-CN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--</a:t>
            </a: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保存</a:t>
            </a:r>
            <a:endParaRPr kumimoji="0" lang="zh-CN" altLang="en-US" b="0" kern="1200" cap="none" spc="0" normalizeH="0" baseline="0" noProof="1">
              <a:solidFill>
                <a:srgbClr val="000000"/>
              </a:solidFill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318375" y="1941513"/>
            <a:ext cx="1709738" cy="990600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cxnSp>
        <p:nvCxnSpPr>
          <p:cNvPr id="10" name="直接箭头连接符 9"/>
          <p:cNvCxnSpPr/>
          <p:nvPr/>
        </p:nvCxnSpPr>
        <p:spPr>
          <a:xfrm flipV="1">
            <a:off x="1276350" y="2166620"/>
            <a:ext cx="235585" cy="37147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V="1">
            <a:off x="2042795" y="3512820"/>
            <a:ext cx="235585" cy="37147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V="1">
            <a:off x="4300220" y="2805430"/>
            <a:ext cx="235585" cy="37147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V="1">
            <a:off x="7698105" y="3089910"/>
            <a:ext cx="235585" cy="37147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矩形 59407"/>
          <p:cNvSpPr/>
          <p:nvPr/>
        </p:nvSpPr>
        <p:spPr>
          <a:xfrm>
            <a:off x="12700" y="4763"/>
            <a:ext cx="3451225" cy="338137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p>
            <a:pPr hangingPunct="0"/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 APP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操作指南</a:t>
            </a:r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--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实习报名</a:t>
            </a:r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--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自主实习</a:t>
            </a:r>
            <a:endParaRPr lang="zh-CN" altLang="en-US" dirty="0">
              <a:solidFill>
                <a:srgbClr val="FFFFFF"/>
              </a:solidFill>
              <a:latin typeface="文鼎中楷体" panose="03000600000000000000" charset="-122"/>
              <a:ea typeface="文鼎中楷体" panose="03000600000000000000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700" y="342900"/>
            <a:ext cx="5632450" cy="1420813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自主实习报名</a:t>
            </a:r>
            <a:endParaRPr kumimoji="0" lang="en-US" altLang="zh-CN" sz="2400" kern="1200" cap="none" spc="0" normalizeH="0" baseline="0" noProof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Font typeface="Arial" panose="020B0604020202020204" pitchFamily="34" charset="0"/>
              <a:buAutoNum type="arabicPeriod"/>
              <a:defRPr/>
            </a:pP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我的</a:t>
            </a:r>
            <a:r>
              <a:rPr kumimoji="0" lang="en-US" altLang="zh-CN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--</a:t>
            </a: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实习报名</a:t>
            </a:r>
            <a:r>
              <a:rPr kumimoji="0" lang="en-US" altLang="zh-CN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--</a:t>
            </a: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选择待参与的实习计划</a:t>
            </a:r>
            <a:r>
              <a:rPr kumimoji="0" lang="en-US" altLang="zh-CN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--</a:t>
            </a: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选择自主实习</a:t>
            </a:r>
            <a:endParaRPr kumimoji="0" lang="zh-CN" altLang="en-US" b="0" kern="1200" cap="none" spc="0" normalizeH="0" baseline="0" noProof="1">
              <a:solidFill>
                <a:srgbClr val="000000"/>
              </a:solidFill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Font typeface="Arial" panose="020B0604020202020204" pitchFamily="34" charset="0"/>
              <a:buAutoNum type="arabicPeriod"/>
              <a:defRPr/>
            </a:pP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查看实习要求</a:t>
            </a:r>
            <a:r>
              <a:rPr kumimoji="0" lang="en-US" altLang="zh-CN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--</a:t>
            </a: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提交岗位申请</a:t>
            </a:r>
            <a:r>
              <a:rPr kumimoji="0" lang="en-US" altLang="zh-CN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--</a:t>
            </a: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新增岗位</a:t>
            </a:r>
            <a:r>
              <a:rPr kumimoji="0" lang="en-US" altLang="zh-CN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--</a:t>
            </a: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确定</a:t>
            </a:r>
            <a:endParaRPr kumimoji="0" lang="zh-CN" altLang="en-US" b="0" kern="1200" cap="none" spc="0" normalizeH="0" baseline="0" noProof="1">
              <a:solidFill>
                <a:srgbClr val="000000"/>
              </a:solidFill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R="0" defTabSz="914400">
              <a:lnSpc>
                <a:spcPct val="13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b="0" kern="1200" cap="none" spc="0" normalizeH="0" baseline="0" noProof="1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*</a:t>
            </a:r>
            <a:r>
              <a:rPr kumimoji="0" lang="zh-CN" altLang="en-US" b="0" kern="1200" cap="none" spc="0" normalizeH="0" baseline="0" noProof="1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如果默认学年学期没有实习计划，筛选一下别的学年学期</a:t>
            </a:r>
            <a:endParaRPr kumimoji="0" lang="zh-CN" altLang="en-US" b="0" kern="1200" cap="none" spc="0" normalizeH="0" baseline="0" noProof="1">
              <a:solidFill>
                <a:srgbClr val="DF0024"/>
              </a:solidFill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60888" y="1930400"/>
            <a:ext cx="1517650" cy="26987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22532" name="组合 24"/>
          <p:cNvGrpSpPr/>
          <p:nvPr/>
        </p:nvGrpSpPr>
        <p:grpSpPr>
          <a:xfrm>
            <a:off x="-4762" y="1930400"/>
            <a:ext cx="9153525" cy="2698750"/>
            <a:chOff x="-50" y="2273"/>
            <a:chExt cx="14414" cy="4252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50" y="2273"/>
              <a:ext cx="2390" cy="4251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35" y="2273"/>
              <a:ext cx="2390" cy="4251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49" y="2273"/>
              <a:ext cx="2390" cy="4251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560" y="2273"/>
              <a:ext cx="2390" cy="4251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974" y="2273"/>
              <a:ext cx="2390" cy="4251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6" name="矩形 25"/>
          <p:cNvSpPr/>
          <p:nvPr/>
        </p:nvSpPr>
        <p:spPr>
          <a:xfrm>
            <a:off x="-4762" y="3189288"/>
            <a:ext cx="1439863" cy="180975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27" name="矩形 26"/>
          <p:cNvSpPr/>
          <p:nvPr/>
        </p:nvSpPr>
        <p:spPr>
          <a:xfrm>
            <a:off x="1511300" y="2346325"/>
            <a:ext cx="1485900" cy="495300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cxnSp>
        <p:nvCxnSpPr>
          <p:cNvPr id="17" name="直接箭头连接符 16"/>
          <p:cNvCxnSpPr/>
          <p:nvPr/>
        </p:nvCxnSpPr>
        <p:spPr>
          <a:xfrm>
            <a:off x="4809490" y="3909695"/>
            <a:ext cx="581025" cy="34925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6384925" y="3909695"/>
            <a:ext cx="581025" cy="34925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22238" y="3316288"/>
            <a:ext cx="1439863" cy="180975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cxnSp>
        <p:nvCxnSpPr>
          <p:cNvPr id="13" name="直接箭头连接符 12"/>
          <p:cNvCxnSpPr/>
          <p:nvPr/>
        </p:nvCxnSpPr>
        <p:spPr>
          <a:xfrm>
            <a:off x="7767320" y="3976370"/>
            <a:ext cx="581025" cy="34925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矩形 59407"/>
          <p:cNvSpPr/>
          <p:nvPr/>
        </p:nvSpPr>
        <p:spPr>
          <a:xfrm>
            <a:off x="12700" y="4763"/>
            <a:ext cx="3451225" cy="338137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p>
            <a:pPr hangingPunct="0"/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 APP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操作指南</a:t>
            </a:r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--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实习报名</a:t>
            </a:r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--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集中安排</a:t>
            </a:r>
            <a:endParaRPr lang="zh-CN" altLang="en-US" dirty="0">
              <a:solidFill>
                <a:srgbClr val="FFFFFF"/>
              </a:solidFill>
              <a:latin typeface="文鼎中楷体" panose="03000600000000000000" charset="-122"/>
              <a:ea typeface="文鼎中楷体" panose="03000600000000000000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700" y="342900"/>
            <a:ext cx="5632450" cy="173990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集中实习报名</a:t>
            </a:r>
            <a:endParaRPr kumimoji="0" lang="en-US" altLang="zh-CN" sz="2400" kern="1200" cap="none" spc="0" normalizeH="0" baseline="0" noProof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Font typeface="Arial" panose="020B0604020202020204" pitchFamily="34" charset="0"/>
              <a:buAutoNum type="arabicPeriod"/>
              <a:defRPr/>
            </a:pP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我的</a:t>
            </a:r>
            <a:r>
              <a:rPr kumimoji="0" lang="en-US" altLang="zh-CN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--</a:t>
            </a: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实习报名</a:t>
            </a:r>
            <a:r>
              <a:rPr kumimoji="0" lang="en-US" altLang="zh-CN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--</a:t>
            </a: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选择待参与的实习计划</a:t>
            </a:r>
            <a:r>
              <a:rPr kumimoji="0" lang="en-US" altLang="zh-CN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--</a:t>
            </a: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选择集中实习</a:t>
            </a:r>
            <a:endParaRPr kumimoji="0" lang="zh-CN" altLang="en-US" b="0" kern="1200" cap="none" spc="0" normalizeH="0" baseline="0" noProof="1">
              <a:solidFill>
                <a:srgbClr val="000000"/>
              </a:solidFill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Font typeface="Arial" panose="020B0604020202020204" pitchFamily="34" charset="0"/>
              <a:buAutoNum type="arabicPeriod"/>
              <a:defRPr/>
            </a:pP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查看项目要求</a:t>
            </a:r>
            <a:r>
              <a:rPr kumimoji="0" lang="en-US" altLang="zh-CN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--</a:t>
            </a: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同意或拒绝加入项目</a:t>
            </a:r>
            <a:endParaRPr kumimoji="0" lang="zh-CN" altLang="en-US" b="0" kern="1200" cap="none" spc="0" normalizeH="0" baseline="0" noProof="1">
              <a:solidFill>
                <a:srgbClr val="000000"/>
              </a:solidFill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R="0" defTabSz="914400">
              <a:lnSpc>
                <a:spcPct val="13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b="0" kern="1200" cap="none" spc="0" normalizeH="0" baseline="0" noProof="1">
                <a:solidFill>
                  <a:srgbClr val="00B05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 </a:t>
            </a:r>
            <a:r>
              <a:rPr kumimoji="0" lang="en-US" altLang="zh-CN" b="0" kern="1200" cap="none" spc="0" normalizeH="0" baseline="0" noProof="1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*</a:t>
            </a:r>
            <a:r>
              <a:rPr kumimoji="0" lang="zh-CN" altLang="en-US" b="0" kern="1200" cap="none" spc="0" normalizeH="0" baseline="0" noProof="1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拒绝集中项目后选择其他形式的实习项目</a:t>
            </a:r>
            <a:endParaRPr kumimoji="0" lang="zh-CN" altLang="en-US" b="0" kern="1200" cap="none" spc="0" normalizeH="0" baseline="0" noProof="1">
              <a:solidFill>
                <a:srgbClr val="DF0024"/>
              </a:solidFill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R="0" defTabSz="914400">
              <a:lnSpc>
                <a:spcPct val="13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kern="1200" cap="none" spc="0" normalizeH="0" baseline="0" noProof="1">
              <a:solidFill>
                <a:srgbClr val="DF0024"/>
              </a:solidFill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" y="1654175"/>
            <a:ext cx="1720850" cy="30607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2078" y="1774825"/>
            <a:ext cx="1720850" cy="30607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6" name="矩形 25"/>
          <p:cNvSpPr/>
          <p:nvPr/>
        </p:nvSpPr>
        <p:spPr>
          <a:xfrm>
            <a:off x="160338" y="3094038"/>
            <a:ext cx="1439863" cy="180975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27" name="矩形 26"/>
          <p:cNvSpPr/>
          <p:nvPr/>
        </p:nvSpPr>
        <p:spPr>
          <a:xfrm>
            <a:off x="2652078" y="2208530"/>
            <a:ext cx="1485900" cy="495300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0" y="1774825"/>
            <a:ext cx="1719263" cy="30607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3208" y="1774825"/>
            <a:ext cx="1720850" cy="30607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cxnSp>
        <p:nvCxnSpPr>
          <p:cNvPr id="17" name="直接箭头连接符 16"/>
          <p:cNvCxnSpPr/>
          <p:nvPr/>
        </p:nvCxnSpPr>
        <p:spPr>
          <a:xfrm flipV="1">
            <a:off x="5349240" y="2239010"/>
            <a:ext cx="179705" cy="85534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7272020" y="4205605"/>
            <a:ext cx="581025" cy="34925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53300" y="1000125"/>
            <a:ext cx="1690688" cy="30067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6013" y="1000125"/>
            <a:ext cx="1689100" cy="30067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9275" y="1000125"/>
            <a:ext cx="1690688" cy="30067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4" name="椭圆 13"/>
          <p:cNvSpPr/>
          <p:nvPr/>
        </p:nvSpPr>
        <p:spPr>
          <a:xfrm>
            <a:off x="915988" y="4233863"/>
            <a:ext cx="274638" cy="2714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25605" name="矩形 59407"/>
          <p:cNvSpPr/>
          <p:nvPr/>
        </p:nvSpPr>
        <p:spPr>
          <a:xfrm>
            <a:off x="12700" y="4763"/>
            <a:ext cx="3451225" cy="338137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p>
            <a:pPr hangingPunct="0"/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 APP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操作指南</a:t>
            </a:r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--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签到</a:t>
            </a:r>
            <a:endParaRPr lang="zh-CN" altLang="en-US" dirty="0">
              <a:solidFill>
                <a:srgbClr val="FFFFFF"/>
              </a:solidFill>
              <a:latin typeface="文鼎中楷体" panose="03000600000000000000" charset="-122"/>
              <a:ea typeface="文鼎中楷体" panose="03000600000000000000" charset="-122"/>
              <a:sym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00" y="1000125"/>
            <a:ext cx="1690688" cy="30067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7" name="矩形 26"/>
          <p:cNvSpPr/>
          <p:nvPr/>
        </p:nvSpPr>
        <p:spPr>
          <a:xfrm>
            <a:off x="669925" y="3629025"/>
            <a:ext cx="376238" cy="377825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25608" name="文本框 11"/>
          <p:cNvSpPr txBox="1"/>
          <p:nvPr/>
        </p:nvSpPr>
        <p:spPr>
          <a:xfrm>
            <a:off x="12700" y="4141788"/>
            <a:ext cx="1177925" cy="4111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en-US" altLang="zh-CN" b="0">
                <a:latin typeface="文鼎中楷体" panose="03000600000000000000" charset="-122"/>
                <a:ea typeface="文鼎中楷体" panose="03000600000000000000" charset="-122"/>
              </a:rPr>
              <a:t>1.</a:t>
            </a:r>
            <a:r>
              <a:rPr lang="zh-CN" altLang="en-US" b="0">
                <a:latin typeface="文鼎中楷体" panose="03000600000000000000" charset="-122"/>
                <a:ea typeface="文鼎中楷体" panose="03000600000000000000" charset="-122"/>
              </a:rPr>
              <a:t>我的</a:t>
            </a:r>
            <a:r>
              <a:rPr lang="en-US" altLang="zh-CN" b="0">
                <a:latin typeface="文鼎中楷体" panose="03000600000000000000" charset="-122"/>
                <a:ea typeface="文鼎中楷体" panose="03000600000000000000" charset="-122"/>
              </a:rPr>
              <a:t>--</a:t>
            </a:r>
            <a:endParaRPr lang="zh-CN" altLang="en-US" b="0">
              <a:solidFill>
                <a:srgbClr val="00B050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25609" name="文本框 12"/>
          <p:cNvSpPr txBox="1"/>
          <p:nvPr/>
        </p:nvSpPr>
        <p:spPr>
          <a:xfrm>
            <a:off x="833438" y="4184650"/>
            <a:ext cx="439737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180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1800">
                <a:solidFill>
                  <a:schemeClr val="bg1"/>
                </a:solidFill>
                <a:latin typeface="文鼎中楷体" panose="03000600000000000000" charset="-122"/>
                <a:ea typeface="文鼎中楷体" panose="03000600000000000000" charset="-122"/>
              </a:rPr>
              <a:t>+</a:t>
            </a:r>
            <a:endParaRPr lang="en-US" altLang="zh-CN" sz="1800">
              <a:solidFill>
                <a:schemeClr val="bg1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33713" y="2857500"/>
            <a:ext cx="430213" cy="495300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3225" y="1000125"/>
            <a:ext cx="1689100" cy="30067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5612" name="文本框 17"/>
          <p:cNvSpPr txBox="1"/>
          <p:nvPr/>
        </p:nvSpPr>
        <p:spPr>
          <a:xfrm>
            <a:off x="1819275" y="4141788"/>
            <a:ext cx="1690688" cy="4111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en-US" altLang="zh-CN" b="0">
                <a:latin typeface="文鼎中楷体" panose="03000600000000000000" charset="-122"/>
                <a:ea typeface="文鼎中楷体" panose="03000600000000000000" charset="-122"/>
              </a:rPr>
              <a:t>2.</a:t>
            </a:r>
            <a:r>
              <a:rPr lang="zh-CN" altLang="en-US" b="0">
                <a:latin typeface="文鼎中楷体" panose="03000600000000000000" charset="-122"/>
                <a:ea typeface="文鼎中楷体" panose="03000600000000000000" charset="-122"/>
              </a:rPr>
              <a:t>选择签到</a:t>
            </a:r>
            <a:endParaRPr lang="zh-CN" altLang="en-US" b="0">
              <a:solidFill>
                <a:srgbClr val="00B050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25613" name="文本框 18"/>
          <p:cNvSpPr txBox="1"/>
          <p:nvPr/>
        </p:nvSpPr>
        <p:spPr>
          <a:xfrm>
            <a:off x="3656013" y="4184650"/>
            <a:ext cx="1690687" cy="7318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en-US" altLang="zh-CN" b="0">
                <a:latin typeface="文鼎中楷体" panose="03000600000000000000" charset="-122"/>
                <a:ea typeface="文鼎中楷体" panose="03000600000000000000" charset="-122"/>
              </a:rPr>
              <a:t>3.</a:t>
            </a:r>
            <a:r>
              <a:rPr lang="zh-CN" altLang="en-US" b="0">
                <a:latin typeface="文鼎中楷体" panose="03000600000000000000" charset="-122"/>
                <a:ea typeface="文鼎中楷体" panose="03000600000000000000" charset="-122"/>
              </a:rPr>
              <a:t>选择需要签到的实习计划</a:t>
            </a:r>
            <a:endParaRPr lang="zh-CN" altLang="en-US" b="0">
              <a:solidFill>
                <a:srgbClr val="00B050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25614" name="文本框 19"/>
          <p:cNvSpPr txBox="1"/>
          <p:nvPr/>
        </p:nvSpPr>
        <p:spPr>
          <a:xfrm>
            <a:off x="5483225" y="4143375"/>
            <a:ext cx="1809750" cy="4095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en-US" altLang="zh-CN" b="0">
                <a:latin typeface="文鼎中楷体" panose="03000600000000000000" charset="-122"/>
                <a:ea typeface="文鼎中楷体" panose="03000600000000000000" charset="-122"/>
              </a:rPr>
              <a:t>4.</a:t>
            </a:r>
            <a:r>
              <a:rPr lang="zh-CN" altLang="en-US" b="0">
                <a:latin typeface="文鼎中楷体" panose="03000600000000000000" charset="-122"/>
                <a:ea typeface="文鼎中楷体" panose="03000600000000000000" charset="-122"/>
              </a:rPr>
              <a:t>上班、下班签到</a:t>
            </a:r>
            <a:endParaRPr lang="zh-CN" altLang="en-US" b="0"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25615" name="文本框 20"/>
          <p:cNvSpPr txBox="1"/>
          <p:nvPr/>
        </p:nvSpPr>
        <p:spPr>
          <a:xfrm>
            <a:off x="7353300" y="4141788"/>
            <a:ext cx="1809750" cy="4111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en-US" altLang="zh-CN" b="0">
                <a:latin typeface="文鼎中楷体" panose="03000600000000000000" charset="-122"/>
                <a:ea typeface="文鼎中楷体" panose="03000600000000000000" charset="-122"/>
              </a:rPr>
              <a:t>5.</a:t>
            </a:r>
            <a:r>
              <a:rPr lang="zh-CN" altLang="en-US" b="0">
                <a:latin typeface="文鼎中楷体" panose="03000600000000000000" charset="-122"/>
                <a:ea typeface="文鼎中楷体" panose="03000600000000000000" charset="-122"/>
              </a:rPr>
              <a:t>查看签到统计</a:t>
            </a:r>
            <a:endParaRPr lang="zh-CN" altLang="en-US" b="0"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010525" y="3629025"/>
            <a:ext cx="376238" cy="377825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25" name="文本框 24"/>
          <p:cNvSpPr txBox="1"/>
          <p:nvPr/>
        </p:nvSpPr>
        <p:spPr>
          <a:xfrm>
            <a:off x="12700" y="342900"/>
            <a:ext cx="8845550" cy="78105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签到</a:t>
            </a:r>
            <a:endParaRPr kumimoji="0" lang="zh-CN" altLang="en-US" b="0" kern="1200" cap="none" spc="0" normalizeH="0" baseline="0" noProof="1">
              <a:solidFill>
                <a:srgbClr val="00B050"/>
              </a:solidFill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R="0" defTabSz="914400">
              <a:lnSpc>
                <a:spcPct val="13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kern="1200" cap="none" spc="0" normalizeH="0" baseline="0" noProof="1">
              <a:solidFill>
                <a:srgbClr val="00B050"/>
              </a:solidFill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4634865" y="1986915"/>
            <a:ext cx="521970" cy="35941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椭圆 13"/>
          <p:cNvSpPr/>
          <p:nvPr/>
        </p:nvSpPr>
        <p:spPr>
          <a:xfrm>
            <a:off x="1138238" y="4233863"/>
            <a:ext cx="274638" cy="2714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26626" name="矩形 59407"/>
          <p:cNvSpPr/>
          <p:nvPr/>
        </p:nvSpPr>
        <p:spPr>
          <a:xfrm>
            <a:off x="12700" y="4763"/>
            <a:ext cx="3451225" cy="338137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p>
            <a:pPr hangingPunct="0"/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 APP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操作指南</a:t>
            </a:r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--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提交周日志</a:t>
            </a:r>
            <a:endParaRPr lang="zh-CN" altLang="en-US" dirty="0">
              <a:solidFill>
                <a:srgbClr val="FFFFFF"/>
              </a:solidFill>
              <a:latin typeface="文鼎中楷体" panose="03000600000000000000" charset="-122"/>
              <a:ea typeface="文鼎中楷体" panose="03000600000000000000" charset="-122"/>
              <a:sym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45" y="1000760"/>
            <a:ext cx="1690688" cy="30067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7" name="矩形 26"/>
          <p:cNvSpPr/>
          <p:nvPr/>
        </p:nvSpPr>
        <p:spPr>
          <a:xfrm>
            <a:off x="1118870" y="3696970"/>
            <a:ext cx="376238" cy="377825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26629" name="文本框 11"/>
          <p:cNvSpPr txBox="1"/>
          <p:nvPr/>
        </p:nvSpPr>
        <p:spPr>
          <a:xfrm>
            <a:off x="565150" y="4164648"/>
            <a:ext cx="1177925" cy="4111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en-US" altLang="zh-CN" b="0">
                <a:latin typeface="文鼎中楷体" panose="03000600000000000000" charset="-122"/>
                <a:ea typeface="文鼎中楷体" panose="03000600000000000000" charset="-122"/>
              </a:rPr>
              <a:t>1.</a:t>
            </a:r>
            <a:r>
              <a:rPr lang="zh-CN" altLang="en-US" b="0">
                <a:latin typeface="文鼎中楷体" panose="03000600000000000000" charset="-122"/>
                <a:ea typeface="文鼎中楷体" panose="03000600000000000000" charset="-122"/>
              </a:rPr>
              <a:t>我的</a:t>
            </a:r>
            <a:r>
              <a:rPr lang="en-US" altLang="zh-CN" b="0">
                <a:latin typeface="文鼎中楷体" panose="03000600000000000000" charset="-122"/>
                <a:ea typeface="文鼎中楷体" panose="03000600000000000000" charset="-122"/>
              </a:rPr>
              <a:t>--</a:t>
            </a:r>
            <a:endParaRPr lang="zh-CN" altLang="en-US" b="0">
              <a:solidFill>
                <a:srgbClr val="00B050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26631" name="文本框 17"/>
          <p:cNvSpPr txBox="1"/>
          <p:nvPr/>
        </p:nvSpPr>
        <p:spPr>
          <a:xfrm>
            <a:off x="2245360" y="4162743"/>
            <a:ext cx="1690688" cy="4111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en-US" altLang="zh-CN" b="0">
                <a:latin typeface="文鼎中楷体" panose="03000600000000000000" charset="-122"/>
                <a:ea typeface="文鼎中楷体" panose="03000600000000000000" charset="-122"/>
              </a:rPr>
              <a:t>2.</a:t>
            </a:r>
            <a:r>
              <a:rPr lang="zh-CN" altLang="en-US" b="0">
                <a:latin typeface="文鼎中楷体" panose="03000600000000000000" charset="-122"/>
                <a:ea typeface="文鼎中楷体" panose="03000600000000000000" charset="-122"/>
              </a:rPr>
              <a:t>点击</a:t>
            </a:r>
            <a:r>
              <a:rPr lang="en-US" altLang="zh-CN" b="0">
                <a:latin typeface="文鼎中楷体" panose="03000600000000000000" charset="-122"/>
                <a:ea typeface="文鼎中楷体" panose="03000600000000000000" charset="-122"/>
              </a:rPr>
              <a:t>“</a:t>
            </a:r>
            <a:r>
              <a:rPr lang="zh-CN" altLang="en-US" b="0">
                <a:latin typeface="文鼎中楷体" panose="03000600000000000000" charset="-122"/>
                <a:ea typeface="文鼎中楷体" panose="03000600000000000000" charset="-122"/>
              </a:rPr>
              <a:t>周日志</a:t>
            </a:r>
            <a:r>
              <a:rPr lang="en-US" altLang="zh-CN" b="0">
                <a:latin typeface="文鼎中楷体" panose="03000600000000000000" charset="-122"/>
                <a:ea typeface="文鼎中楷体" panose="03000600000000000000" charset="-122"/>
              </a:rPr>
              <a:t>”</a:t>
            </a:r>
            <a:endParaRPr lang="zh-CN" altLang="en-US" b="0"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26632" name="文本框 18"/>
          <p:cNvSpPr txBox="1"/>
          <p:nvPr/>
        </p:nvSpPr>
        <p:spPr>
          <a:xfrm>
            <a:off x="4184650" y="4142105"/>
            <a:ext cx="1690688" cy="7318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en-US" altLang="zh-CN" b="0">
                <a:latin typeface="文鼎中楷体" panose="03000600000000000000" charset="-122"/>
                <a:ea typeface="文鼎中楷体" panose="03000600000000000000" charset="-122"/>
              </a:rPr>
              <a:t>3.</a:t>
            </a:r>
            <a:r>
              <a:rPr lang="zh-CN" altLang="en-US" b="0">
                <a:latin typeface="文鼎中楷体" panose="03000600000000000000" charset="-122"/>
                <a:ea typeface="文鼎中楷体" panose="03000600000000000000" charset="-122"/>
              </a:rPr>
              <a:t>选择需要写周日志的实习计划</a:t>
            </a:r>
            <a:endParaRPr lang="zh-CN" altLang="en-US" b="0">
              <a:solidFill>
                <a:srgbClr val="00B050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26633" name="文本框 19"/>
          <p:cNvSpPr txBox="1"/>
          <p:nvPr/>
        </p:nvSpPr>
        <p:spPr>
          <a:xfrm>
            <a:off x="6268720" y="4234180"/>
            <a:ext cx="1809750" cy="4095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en-US" altLang="zh-CN" b="0">
                <a:latin typeface="文鼎中楷体" panose="03000600000000000000" charset="-122"/>
                <a:ea typeface="文鼎中楷体" panose="03000600000000000000" charset="-122"/>
              </a:rPr>
              <a:t>4.</a:t>
            </a:r>
            <a:r>
              <a:rPr lang="zh-CN" altLang="en-US" b="0">
                <a:latin typeface="文鼎中楷体" panose="03000600000000000000" charset="-122"/>
                <a:ea typeface="文鼎中楷体" panose="03000600000000000000" charset="-122"/>
              </a:rPr>
              <a:t>编辑内容</a:t>
            </a:r>
            <a:r>
              <a:rPr lang="en-US" altLang="zh-CN" b="0">
                <a:latin typeface="文鼎中楷体" panose="03000600000000000000" charset="-122"/>
                <a:ea typeface="文鼎中楷体" panose="03000600000000000000" charset="-122"/>
              </a:rPr>
              <a:t>--</a:t>
            </a:r>
            <a:r>
              <a:rPr lang="zh-CN" altLang="en-US" b="0">
                <a:latin typeface="文鼎中楷体" panose="03000600000000000000" charset="-122"/>
                <a:ea typeface="文鼎中楷体" panose="03000600000000000000" charset="-122"/>
              </a:rPr>
              <a:t>发布</a:t>
            </a:r>
            <a:endParaRPr lang="zh-CN" altLang="en-US" b="0"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0938" y="1000760"/>
            <a:ext cx="1690688" cy="30067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8155" y="1000760"/>
            <a:ext cx="1690688" cy="30067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8720" y="1068070"/>
            <a:ext cx="1689100" cy="30067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5" name="文本框 24"/>
          <p:cNvSpPr txBox="1"/>
          <p:nvPr/>
        </p:nvSpPr>
        <p:spPr>
          <a:xfrm>
            <a:off x="180975" y="398463"/>
            <a:ext cx="7070725" cy="4603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提交周日志</a:t>
            </a:r>
            <a:endParaRPr kumimoji="0" lang="zh-CN" altLang="en-US" b="0" kern="1200" cap="none" spc="0" normalizeH="0" baseline="0" noProof="1">
              <a:solidFill>
                <a:srgbClr val="00B050"/>
              </a:solidFill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</p:txBody>
      </p:sp>
      <p:sp>
        <p:nvSpPr>
          <p:cNvPr id="26639" name="文本框 5"/>
          <p:cNvSpPr txBox="1"/>
          <p:nvPr/>
        </p:nvSpPr>
        <p:spPr>
          <a:xfrm>
            <a:off x="4959350" y="342900"/>
            <a:ext cx="2014538" cy="4095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zh-CN" altLang="en-US" b="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草稿箱在这里哟</a:t>
            </a:r>
            <a:r>
              <a:rPr lang="en-US" altLang="zh-CN" b="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~~</a:t>
            </a:r>
            <a:endParaRPr lang="en-US" altLang="zh-CN" b="0">
              <a:solidFill>
                <a:srgbClr val="DF0024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96025" y="1521460"/>
            <a:ext cx="1635125" cy="231775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26642" name="文本框 21"/>
          <p:cNvSpPr txBox="1"/>
          <p:nvPr/>
        </p:nvSpPr>
        <p:spPr>
          <a:xfrm>
            <a:off x="6974205" y="1939290"/>
            <a:ext cx="2014538" cy="6502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zh-CN" altLang="en-US" sz="1400" b="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关联日期必须在实习时间范围内</a:t>
            </a:r>
            <a:endParaRPr lang="zh-CN" altLang="en-US" sz="1400" b="0">
              <a:solidFill>
                <a:srgbClr val="DF0024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737350" y="3776663"/>
            <a:ext cx="569913" cy="230188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26645" name="文本框 27"/>
          <p:cNvSpPr txBox="1"/>
          <p:nvPr/>
        </p:nvSpPr>
        <p:spPr>
          <a:xfrm>
            <a:off x="7083425" y="3217863"/>
            <a:ext cx="2014538" cy="4111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zh-CN" altLang="en-US" b="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这里有字数要求</a:t>
            </a:r>
            <a:r>
              <a:rPr lang="en-US" altLang="zh-CN" b="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~~</a:t>
            </a:r>
            <a:endParaRPr lang="en-US" altLang="zh-CN" b="0">
              <a:solidFill>
                <a:srgbClr val="DF0024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26630" name="文本框 12"/>
          <p:cNvSpPr txBox="1"/>
          <p:nvPr/>
        </p:nvSpPr>
        <p:spPr>
          <a:xfrm>
            <a:off x="1055688" y="4184650"/>
            <a:ext cx="439737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180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1800">
                <a:solidFill>
                  <a:schemeClr val="bg1"/>
                </a:solidFill>
                <a:latin typeface="文鼎中楷体" panose="03000600000000000000" charset="-122"/>
                <a:ea typeface="文鼎中楷体" panose="03000600000000000000" charset="-122"/>
              </a:rPr>
              <a:t>+</a:t>
            </a:r>
            <a:endParaRPr lang="en-US" altLang="zh-CN" sz="1800">
              <a:solidFill>
                <a:schemeClr val="bg1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 flipH="1">
            <a:off x="5919470" y="730250"/>
            <a:ext cx="168910" cy="35623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 - Default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1691</Words>
  <Application>WPS 演示</Application>
  <PresentationFormat>全屏显示(16:9)</PresentationFormat>
  <Paragraphs>254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文鼎中楷体</vt:lpstr>
      <vt:lpstr>微软雅黑</vt:lpstr>
      <vt:lpstr>Arial Unicode MS</vt:lpstr>
      <vt:lpstr>文鼎中楷体</vt:lpstr>
      <vt:lpstr>Office 主题</vt:lpstr>
      <vt:lpstr>3_Office 主题 - Default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5</cp:lastModifiedBy>
  <cp:revision>327</cp:revision>
  <dcterms:created xsi:type="dcterms:W3CDTF">2017-01-09T09:44:00Z</dcterms:created>
  <dcterms:modified xsi:type="dcterms:W3CDTF">2019-09-24T06:03:45Z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