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11"/>
  </p:notesMasterIdLst>
  <p:handoutMasterIdLst>
    <p:handoutMasterId r:id="rId26"/>
  </p:handoutMasterIdLst>
  <p:sldIdLst>
    <p:sldId id="396" r:id="rId5"/>
    <p:sldId id="525" r:id="rId6"/>
    <p:sldId id="526" r:id="rId7"/>
    <p:sldId id="527" r:id="rId8"/>
    <p:sldId id="530" r:id="rId9"/>
    <p:sldId id="593" r:id="rId10"/>
    <p:sldId id="500" r:id="rId12"/>
    <p:sldId id="501" r:id="rId13"/>
    <p:sldId id="506" r:id="rId14"/>
    <p:sldId id="507" r:id="rId15"/>
    <p:sldId id="611" r:id="rId16"/>
    <p:sldId id="612" r:id="rId17"/>
    <p:sldId id="620" r:id="rId18"/>
    <p:sldId id="613" r:id="rId19"/>
    <p:sldId id="519" r:id="rId20"/>
    <p:sldId id="538" r:id="rId21"/>
    <p:sldId id="520" r:id="rId22"/>
    <p:sldId id="539" r:id="rId23"/>
    <p:sldId id="540" r:id="rId24"/>
    <p:sldId id="594" r:id="rId25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1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7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7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7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5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5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3379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5" name="文本占位符 33793"/>
          <p:cNvSpPr>
            <a:spLocks noGrp="1"/>
          </p:cNvSpPr>
          <p:nvPr>
            <p:ph type="body" sz="quarter"/>
          </p:nvPr>
        </p:nvSpPr>
        <p:spPr/>
        <p:txBody>
          <a:bodyPr wrap="square" lIns="91440" tIns="45720" rIns="91440" bIns="45720" anchor="t"/>
          <a:lstStyle/>
          <a:p>
            <a:pPr lvl="0" eaLnBrk="1"/>
            <a:r>
              <a:rPr lang="en-US" altLang="zh-CN" dirty="0">
                <a:ea typeface="宋体" panose="02010600030101010101" pitchFamily="2" charset="-122"/>
              </a:rPr>
              <a:t>▲</a:t>
            </a:r>
            <a:r>
              <a:rPr lang="zh-CN" altLang="en-US" dirty="0">
                <a:ea typeface="宋体" panose="02010600030101010101" pitchFamily="2" charset="-122"/>
              </a:rPr>
              <a:t>各种实习形式都可以有效的执行实习标准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7970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7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/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172" name="任意多边形 7171"/>
          <p:cNvSpPr/>
          <p:nvPr/>
        </p:nvSpPr>
        <p:spPr>
          <a:xfrm>
            <a:off x="-317" y="4228148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9887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矩形 7172"/>
          <p:cNvSpPr/>
          <p:nvPr/>
        </p:nvSpPr>
        <p:spPr>
          <a:xfrm>
            <a:off x="370617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7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828331" y="339738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580640" y="1781177"/>
            <a:ext cx="4076065" cy="1101090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文鼎中楷体" panose="03000600000000000000" charset="-122"/>
                <a:sym typeface="微软雅黑" panose="020B0503020204020204" pitchFamily="34" charset="-122"/>
              </a:rPr>
              <a:t>校友邦实习实践平台操作指南</a:t>
            </a: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717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%D6O1VN3@10}RF1A}RO2[M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885" y="1496060"/>
            <a:ext cx="6074410" cy="27863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24130" y="33655"/>
            <a:ext cx="36620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一、基础信息管理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设置专业管理权限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7325" y="2131695"/>
            <a:ext cx="38074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、设置是否是管理人员，设置管理权限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3311525" y="2190750"/>
            <a:ext cx="636905" cy="11811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16810" y="4347210"/>
            <a:ext cx="37191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说明：教师信息导入后默认为指导老师。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3875" y="477520"/>
            <a:ext cx="80956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基础信息-教师信息，找到需要授权的教师，点“编辑”按钮，将设为专业管理员老师，并点击选择具体负责的专业。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2788"/>
          <p:cNvSpPr/>
          <p:nvPr/>
        </p:nvSpPr>
        <p:spPr>
          <a:xfrm>
            <a:off x="0" y="0"/>
            <a:ext cx="1958340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二、发布实习计划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298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导入实践课程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基础信息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点击实践课程，新增或批量导入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内容包括：课程名称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课程代码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（平台课程代码是唯一的）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开课院系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（开课院系的专业管理员能查看课程并在课程下设置实习计划）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学分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实习类型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修读性质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适用专业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开设学期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（四年制一个八个学期，在学生的第几学期开设）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学时（周数）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7"/>
          <p:cNvSpPr txBox="1"/>
          <p:nvPr/>
        </p:nvSpPr>
        <p:spPr>
          <a:xfrm>
            <a:off x="382588" y="26988"/>
            <a:ext cx="211772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hangingPunct="0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二、新增实践课程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0235" y="364490"/>
            <a:ext cx="8095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基础信息-实践课程，点右上角“新增课程”按钮，新增课程。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948055"/>
            <a:ext cx="9032875" cy="2846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9925" y="2493645"/>
            <a:ext cx="38074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、点击基础信息，实践课程模块进入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8460740" y="1779905"/>
            <a:ext cx="215900" cy="3600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517640" y="2273300"/>
            <a:ext cx="313753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、点击新增课程新增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4295" y="27305"/>
            <a:ext cx="32048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一、实践课程管理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修改信息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返回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63330" y="4592955"/>
            <a:ext cx="243205" cy="243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" y="1551305"/>
            <a:ext cx="8611235" cy="2414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7680" y="364490"/>
            <a:ext cx="80956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已创建的实践课程可修改，进入实践课程模块，搜索需要修改的课程，点击编辑进行修改，见下图。</a:t>
            </a:r>
            <a:r>
              <a:rPr lang="zh-CN" altLang="en-US" sz="10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注：平台课程代码是唯一的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215" y="2538730"/>
            <a:ext cx="3283585" cy="25133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88000" y="4326255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根据实际内容修改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7"/>
          <p:cNvSpPr txBox="1"/>
          <p:nvPr/>
        </p:nvSpPr>
        <p:spPr>
          <a:xfrm>
            <a:off x="382588" y="26988"/>
            <a:ext cx="211772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hangingPunct="0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二、批量导入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0235" y="364490"/>
            <a:ext cx="80956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基础信息-实践课程，点右上角“批量导入”按钮，下载表格，按示例填好相关信息，上传然后点立即导入。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0" y="1882775"/>
            <a:ext cx="7020560" cy="3001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" y="1440180"/>
            <a:ext cx="4118610" cy="33204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2788"/>
          <p:cNvSpPr/>
          <p:nvPr/>
        </p:nvSpPr>
        <p:spPr>
          <a:xfrm>
            <a:off x="0" y="0"/>
            <a:ext cx="1958340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三、查看统计报表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226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查看统计报表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统计报表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点击需要查看的统计报表功能菜单，查看数据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可导出数据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EXCEL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表格保存到本地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N$ET1VS$%G0$43)4JOUBS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403860"/>
            <a:ext cx="8664575" cy="4335780"/>
          </a:xfrm>
          <a:prstGeom prst="rect">
            <a:avLst/>
          </a:prstGeom>
        </p:spPr>
      </p:pic>
      <p:sp>
        <p:nvSpPr>
          <p:cNvPr id="30722" name="矩形 32788"/>
          <p:cNvSpPr/>
          <p:nvPr/>
        </p:nvSpPr>
        <p:spPr>
          <a:xfrm>
            <a:off x="0" y="0"/>
            <a:ext cx="1958340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三、查看统计报表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81990" y="3595370"/>
            <a:ext cx="436880" cy="1917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33425" y="3942715"/>
            <a:ext cx="202184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统计报表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1263015" y="1347470"/>
            <a:ext cx="436880" cy="1917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325245" y="1720850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，点击相应报表名称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7040245" y="1261110"/>
            <a:ext cx="384175" cy="21336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435725" y="1539240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，导出数据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返回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63330" y="4592955"/>
            <a:ext cx="243205" cy="2432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56330" y="3461385"/>
            <a:ext cx="353187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4，点击“确认”跳转下载中心，下载电子数据表格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2788"/>
          <p:cNvSpPr/>
          <p:nvPr/>
        </p:nvSpPr>
        <p:spPr>
          <a:xfrm>
            <a:off x="0" y="0"/>
            <a:ext cx="1612265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四、公告消息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190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发布公告消息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公告消息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填写公告内容，选择阅读范围，发布公告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`NWRJ9]HU`P4Q7FYCUGK{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461010"/>
            <a:ext cx="8578850" cy="4401185"/>
          </a:xfrm>
          <a:prstGeom prst="rect">
            <a:avLst/>
          </a:prstGeom>
        </p:spPr>
      </p:pic>
      <p:sp>
        <p:nvSpPr>
          <p:cNvPr id="32769" name="矩形 32788"/>
          <p:cNvSpPr/>
          <p:nvPr/>
        </p:nvSpPr>
        <p:spPr>
          <a:xfrm>
            <a:off x="0" y="0"/>
            <a:ext cx="1491615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四、公告消息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6035675" y="784225"/>
            <a:ext cx="401320" cy="21526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61485" y="1127125"/>
            <a:ext cx="21755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公告消息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1273810" y="1272540"/>
            <a:ext cx="436880" cy="1917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421130" y="1733550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学校公告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7907655" y="1297940"/>
            <a:ext cx="384175" cy="21336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784850" y="1656080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按钮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VO]GGW(6F~4]F%YJDN78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390525"/>
            <a:ext cx="8436610" cy="4362450"/>
          </a:xfrm>
          <a:prstGeom prst="rect">
            <a:avLst/>
          </a:prstGeom>
        </p:spPr>
      </p:pic>
      <p:sp>
        <p:nvSpPr>
          <p:cNvPr id="32769" name="矩形 32788"/>
          <p:cNvSpPr/>
          <p:nvPr/>
        </p:nvSpPr>
        <p:spPr>
          <a:xfrm>
            <a:off x="151765" y="15875"/>
            <a:ext cx="1431290" cy="337185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四、公告消息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4221480" y="3298190"/>
            <a:ext cx="400050" cy="698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697095" y="3133090"/>
            <a:ext cx="18173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，选择阅读范围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2325" y="947420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，填写标题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347335" y="1112520"/>
            <a:ext cx="400050" cy="698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747385" y="3949700"/>
            <a:ext cx="255714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，填写内容，可上传附件，发布公告或存为草稿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返回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63330" y="4592955"/>
            <a:ext cx="243205" cy="24320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任意多边形 8196"/>
          <p:cNvSpPr/>
          <p:nvPr/>
        </p:nvSpPr>
        <p:spPr>
          <a:xfrm>
            <a:off x="3203575" y="2849563"/>
            <a:ext cx="3643313" cy="404812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2" name="矩形 8197"/>
          <p:cNvSpPr/>
          <p:nvPr/>
        </p:nvSpPr>
        <p:spPr>
          <a:xfrm>
            <a:off x="3995738" y="2912746"/>
            <a:ext cx="3384550" cy="2768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管理员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3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zh-CN" altLang="en-US" sz="2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  <a:endParaRPr lang="en-US" altLang="zh-CN" sz="2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任意多边形 8198"/>
          <p:cNvSpPr/>
          <p:nvPr/>
        </p:nvSpPr>
        <p:spPr>
          <a:xfrm>
            <a:off x="3201988" y="1933575"/>
            <a:ext cx="3644900" cy="4048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FF536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hangingPunct="0"/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75776"/>
          <p:cNvSpPr>
            <a:spLocks noChangeArrowheads="1"/>
          </p:cNvSpPr>
          <p:nvPr/>
        </p:nvSpPr>
        <p:spPr bwMode="auto">
          <a:xfrm>
            <a:off x="0" y="-1905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lIns="45720" rIns="45720" anchor="ctr"/>
          <a:lstStyle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4" name="任意多边形 75779"/>
          <p:cNvSpPr>
            <a:spLocks noChangeArrowheads="1"/>
          </p:cNvSpPr>
          <p:nvPr/>
        </p:nvSpPr>
        <p:spPr bwMode="auto">
          <a:xfrm>
            <a:off x="615950" y="349250"/>
            <a:ext cx="6562725" cy="4422775"/>
          </a:xfrm>
          <a:custGeom>
            <a:avLst/>
            <a:gdLst>
              <a:gd name="T0" fmla="*/ 21600 w 21600"/>
              <a:gd name="T1" fmla="*/ 14644 h 21600"/>
              <a:gd name="T2" fmla="*/ 21583 w 21600"/>
              <a:gd name="T3" fmla="*/ 21600 h 21600"/>
              <a:gd name="T4" fmla="*/ 0 w 21600"/>
              <a:gd name="T5" fmla="*/ 21600 h 21600"/>
              <a:gd name="T6" fmla="*/ 0 w 21600"/>
              <a:gd name="T7" fmla="*/ 0 h 21600"/>
              <a:gd name="T8" fmla="*/ 21583 w 21600"/>
              <a:gd name="T9" fmla="*/ 0 h 21600"/>
              <a:gd name="T10" fmla="*/ 21547 w 21600"/>
              <a:gd name="T11" fmla="*/ 67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1600" y="14644"/>
                </a:moveTo>
                <a:cubicBezTo>
                  <a:pt x="21594" y="17103"/>
                  <a:pt x="21589" y="19141"/>
                  <a:pt x="21583" y="21600"/>
                </a:cubicBezTo>
                <a:lnTo>
                  <a:pt x="0" y="21600"/>
                </a:lnTo>
                <a:lnTo>
                  <a:pt x="0" y="0"/>
                </a:lnTo>
                <a:lnTo>
                  <a:pt x="21583" y="0"/>
                </a:lnTo>
                <a:cubicBezTo>
                  <a:pt x="21575" y="2217"/>
                  <a:pt x="21547" y="6767"/>
                  <a:pt x="21547" y="6767"/>
                </a:cubicBezTo>
              </a:path>
            </a:pathLst>
          </a:custGeom>
          <a:noFill/>
          <a:ln w="38100" cap="sq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09105" y="2271395"/>
            <a:ext cx="10147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635760"/>
            <a:ext cx="4784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平台有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小时自助服务：机器人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平台值班服务（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00-22:00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17757972178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9407"/>
          <p:cNvSpPr/>
          <p:nvPr/>
        </p:nvSpPr>
        <p:spPr>
          <a:xfrm>
            <a:off x="315913" y="1588"/>
            <a:ext cx="1095375" cy="336550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675" y="681038"/>
            <a:ext cx="7735888" cy="3707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PC</a:t>
            </a: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电脑端登录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选择“教师登录”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选择您要登录的学校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kumimoji="0" lang="zh-CN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通过选择省份或者关键字搜索学校）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登录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说明：第一次登入时需绑定手机，并重设密码。绑定手机以便忘记密码时可自行重置。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010" y="2517775"/>
            <a:ext cx="5514340" cy="2438400"/>
          </a:xfrm>
          <a:prstGeom prst="rect">
            <a:avLst/>
          </a:prstGeom>
        </p:spPr>
      </p:pic>
      <p:sp>
        <p:nvSpPr>
          <p:cNvPr id="22529" name="矩形 59407"/>
          <p:cNvSpPr/>
          <p:nvPr/>
        </p:nvSpPr>
        <p:spPr>
          <a:xfrm>
            <a:off x="315913" y="1588"/>
            <a:ext cx="1095375" cy="336550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6665" y="2891790"/>
            <a:ext cx="274637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搜索学校，或者直接录入学校名称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4288790" y="3307715"/>
            <a:ext cx="390525" cy="2139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48535" y="3923030"/>
            <a:ext cx="197167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，输入账号和密码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304030" y="3923030"/>
            <a:ext cx="360045" cy="17970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" y="104775"/>
            <a:ext cx="6615452" cy="23400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238240" y="771525"/>
            <a:ext cx="21882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教师登录  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5372100" y="339725"/>
            <a:ext cx="640080" cy="4318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{313FVU5WOPMV[U9K7I{~(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337820"/>
            <a:ext cx="8785225" cy="4465320"/>
          </a:xfrm>
          <a:prstGeom prst="rect">
            <a:avLst/>
          </a:prstGeom>
        </p:spPr>
      </p:pic>
      <p:sp>
        <p:nvSpPr>
          <p:cNvPr id="25602" name="矩形 59407"/>
          <p:cNvSpPr/>
          <p:nvPr/>
        </p:nvSpPr>
        <p:spPr>
          <a:xfrm>
            <a:off x="315913" y="1588"/>
            <a:ext cx="2219325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端页面介绍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7420" y="1241424"/>
            <a:ext cx="246570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修改个人资料或角色切换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402195" y="511810"/>
            <a:ext cx="304800" cy="59245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32460" y="1087120"/>
            <a:ext cx="557530" cy="338137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922654" y="2366010"/>
            <a:ext cx="327025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075" y="631825"/>
            <a:ext cx="449580" cy="358584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189989" y="397509"/>
            <a:ext cx="13785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导航菜单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8390" y="1405890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5410" y="955675"/>
            <a:ext cx="7117715" cy="364490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541655" y="631825"/>
            <a:ext cx="519430" cy="25590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25600"/>
          <p:cNvSpPr/>
          <p:nvPr/>
        </p:nvSpPr>
        <p:spPr>
          <a:xfrm>
            <a:off x="127000" y="0"/>
            <a:ext cx="904875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平台角色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774190" y="1731010"/>
            <a:ext cx="127635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762125" y="538480"/>
            <a:ext cx="1274763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135380" y="2806065"/>
            <a:ext cx="2554605" cy="53213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988695" y="3892550"/>
            <a:ext cx="2801620" cy="495300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院级教务管理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45473" y="1940243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0265" y="1386205"/>
            <a:ext cx="4069080" cy="9378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、岗位、报名审核；</a:t>
            </a:r>
            <a:endParaRPr kumimoji="0" lang="zh-CN" altLang="en-US" sz="14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、周日志批阅；</a:t>
            </a:r>
            <a:endParaRPr kumimoji="0" lang="zh-CN" altLang="en-US" sz="14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、实习报告批阅；</a:t>
            </a:r>
            <a:endParaRPr kumimoji="0" lang="zh-CN" altLang="en-US" sz="14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、实习成绩鉴定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91585" y="2954655"/>
            <a:ext cx="84074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911600" y="4117975"/>
            <a:ext cx="72072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073400" y="748030"/>
            <a:ext cx="15113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60265" y="2472690"/>
            <a:ext cx="4072255" cy="10547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、发布实习计划，选择实习形式、制定实习要求， 录入实习项目、关联指导老师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、实践基地管理；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、查看统计报表；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2325" y="3724275"/>
            <a:ext cx="4072255" cy="832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、基础信息管理；</a:t>
            </a:r>
            <a:endParaRPr kumimoji="0" lang="zh-CN" altLang="en-US" sz="14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、导入实践课程；</a:t>
            </a:r>
            <a:endParaRPr kumimoji="0" lang="zh-CN" altLang="en-US" sz="14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 sz="140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查看统计报表；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8995" y="269240"/>
            <a:ext cx="4070350" cy="105727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、提交实习岗位或报名项目；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、提交周日志；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、上传实习报告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、提交成绩鉴定；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2322195" y="345408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2" name="上下箭头 21"/>
          <p:cNvSpPr/>
          <p:nvPr/>
        </p:nvSpPr>
        <p:spPr>
          <a:xfrm>
            <a:off x="2345055" y="1136015"/>
            <a:ext cx="154305" cy="4305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2345055" y="232378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1285" y="51435"/>
            <a:ext cx="2851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一、导入基础信息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298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基础信息管理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基础信息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基础信息包括：院系、班级、教师、学生、实践课程、实习类型等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点击相应功能菜单，进入相应基础信息功能模块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新增或修改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P`I{GEFKO272X8ZFO7S3}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2220595"/>
            <a:ext cx="7514590" cy="1810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4465" y="27305"/>
            <a:ext cx="28028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一、基础信息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导入信息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1080135" y="3281680"/>
            <a:ext cx="539750" cy="6584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17015" y="4072890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基础信息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1670050" y="2936875"/>
            <a:ext cx="436880" cy="1917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92630" y="3181350"/>
            <a:ext cx="199707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教师信息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967355" y="2606040"/>
            <a:ext cx="538480" cy="8636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678555" y="2480945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、新增或批量导入</a:t>
            </a:r>
            <a:endParaRPr lang="en-US" altLang="zh-CN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955" y="557530"/>
            <a:ext cx="64566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每个基础信息模块均可批量导入，下载表格后根据提示完善信息然后导入，表格中带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的信息未必填信息。</a:t>
            </a:r>
            <a:endParaRPr lang="zh-CN" altLang="en-US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4295" y="27305"/>
            <a:ext cx="32048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一、基础信息管理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修改信息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返回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63330" y="4592955"/>
            <a:ext cx="243205" cy="243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7680" y="364490"/>
            <a:ext cx="80956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ea typeface="宋体" panose="02010600030101010101" pitchFamily="2" charset="-122"/>
              </a:rPr>
              <a:t>     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每个基础信息模块均可修改，进入相应模块，搜索需要修改的信息，点击修改。以教师息修改为例，见下图。</a:t>
            </a: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3060" y="4105910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根据实际内容修改</a:t>
            </a:r>
            <a:endParaRPr lang="zh-CN" altLang="en-US" noProof="1"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" y="1440815"/>
            <a:ext cx="8974455" cy="2311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650" y="3157855"/>
            <a:ext cx="2734310" cy="179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1508</Words>
  <Application>WPS 演示</Application>
  <PresentationFormat>全屏显示(16:9)</PresentationFormat>
  <Paragraphs>181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文鼎中楷体</vt:lpstr>
      <vt:lpstr>Arial Unicode MS</vt:lpstr>
      <vt:lpstr>Office 主题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5</cp:lastModifiedBy>
  <cp:revision>320</cp:revision>
  <dcterms:created xsi:type="dcterms:W3CDTF">2017-01-09T09:44:00Z</dcterms:created>
  <dcterms:modified xsi:type="dcterms:W3CDTF">2019-09-24T05:35:38Z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